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3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4" r:id="rId14"/>
    <p:sldId id="277" r:id="rId15"/>
    <p:sldId id="275" r:id="rId16"/>
    <p:sldId id="270" r:id="rId17"/>
    <p:sldId id="271" r:id="rId18"/>
    <p:sldId id="272" r:id="rId19"/>
    <p:sldId id="276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3.5749841259886964E-2"/>
          <c:w val="0.88238509218803229"/>
          <c:h val="0.8448148815916342"/>
        </c:manualLayout>
      </c:layout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0"/>
                <c:dPt>
                  <c:idx val="0"/>
                  <c:bubble3D val="0"/>
                  <c:spPr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0-CD0A-4EFA-8DD9-24B5B6DD610F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2-CD0A-4EFA-8DD9-24B5B6DD610F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4-CD0A-4EFA-8DD9-24B5B6DD610F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6-CD0A-4EFA-8DD9-24B5B6DD610F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8-CD0A-4EFA-8DD9-24B5B6DD610F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A-CD0A-4EFA-8DD9-24B5B6DD610F}"/>
                    </c:ext>
                  </c:extLst>
                </c:dPt>
                <c:dPt>
                  <c:idx val="6"/>
                  <c:bubble3D val="0"/>
                  <c:spPr>
                    <a:solidFill>
                      <a:schemeClr val="accent1">
                        <a:lumMod val="60000"/>
                      </a:schemeClr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  <a:sp3d/>
                  </c:spPr>
                  <c:extLst>
                    <c:ext xmlns:c16="http://schemas.microsoft.com/office/drawing/2014/chart" uri="{C3380CC4-5D6E-409C-BE32-E72D297353CC}">
                      <c16:uniqueId val="{0000001C-CD0A-4EFA-8DD9-24B5B6DD610F}"/>
                    </c:ext>
                  </c:extLst>
                </c:dPt>
                <c:dLbls>
                  <c:spPr>
                    <a:pattFill prst="pct75">
                      <a:fgClr>
                        <a:sysClr val="windowText" lastClr="000000">
                          <a:lumMod val="75000"/>
                          <a:lumOff val="25000"/>
                        </a:sysClr>
                      </a:fgClr>
                      <a:bgClr>
                        <a:sysClr val="windowText" lastClr="000000">
                          <a:lumMod val="65000"/>
                          <a:lumOff val="35000"/>
                        </a:sysClr>
                      </a:bgClr>
                    </a:pattFill>
                    <a:ln>
                      <a:noFill/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sr-Latn-RS"/>
                    </a:p>
                  </c:txPr>
                  <c:dLblPos val="bestFi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dk1">
                            <a:lumMod val="50000"/>
                            <a:lumOff val="50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'tablica 2'!$B$5:$B$11</c15:sqref>
                        </c15:formulaRef>
                      </c:ext>
                    </c:extLst>
                    <c:strCache>
                      <c:ptCount val="7"/>
                      <c:pt idx="0">
                        <c:v> Prihodi od poreza</c:v>
                      </c:pt>
                      <c:pt idx="1">
                        <c:v>Pomoći iz inozemstva i od subjekata unutar općeg proračuna</c:v>
                      </c:pt>
                      <c:pt idx="2">
                        <c:v>Prihodi od imovine</c:v>
                      </c:pt>
                      <c:pt idx="3">
                        <c:v>Prihodi od upravnih i administrativnih pristojbi</c:v>
                      </c:pt>
                      <c:pt idx="4">
                        <c:v>Prihodi od prodaje proizvoda i robe i od donacija</c:v>
                      </c:pt>
                      <c:pt idx="5">
                        <c:v>Prihodi od prodaje neproizvedene dugotrajne imovine</c:v>
                      </c:pt>
                      <c:pt idx="6">
                        <c:v>Prihodi od prodaje proizvedene dugotrajne imovine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'tablica 2'!$D$5:$D$11</c15:sqref>
                        </c15:formulaRef>
                      </c:ext>
                    </c:extLst>
                    <c:numCache>
                      <c:formatCode>0.00%</c:formatCode>
                      <c:ptCount val="7"/>
                      <c:pt idx="0">
                        <c:v>7.9773683361106698E-2</c:v>
                      </c:pt>
                      <c:pt idx="1">
                        <c:v>0.81609577654440379</c:v>
                      </c:pt>
                      <c:pt idx="2">
                        <c:v>1.4003533435269146E-2</c:v>
                      </c:pt>
                      <c:pt idx="3">
                        <c:v>7.2871467829030909E-2</c:v>
                      </c:pt>
                      <c:pt idx="4">
                        <c:v>1.0950630411466393E-2</c:v>
                      </c:pt>
                      <c:pt idx="5">
                        <c:v>5.9730711335271242E-3</c:v>
                      </c:pt>
                      <c:pt idx="6">
                        <c:v>3.3183728519595136E-4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D-CD0A-4EFA-8DD9-24B5B6DD610F}"/>
                  </c:ext>
                </c:extLst>
              </c15:ser>
            </c15:filteredPieSeries>
          </c:ext>
        </c:extLst>
      </c:pie3DChart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56907075909311466"/>
          <c:y val="1.2441641311176558E-2"/>
          <c:w val="0.43092921630869441"/>
          <c:h val="0.4328918473093690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7403895836035524E-3"/>
          <c:w val="0.74801610541309405"/>
          <c:h val="0.7197260454563818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BAD-4CA8-8B39-ACFF25EF6F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BAD-4CA8-8B39-ACFF25EF6F2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BAD-4CA8-8B39-ACFF25EF6F2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BAD-4CA8-8B39-ACFF25EF6F2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2BAD-4CA8-8B39-ACFF25EF6F2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2BAD-4CA8-8B39-ACFF25EF6F2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2BAD-4CA8-8B39-ACFF25EF6F2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2BAD-4CA8-8B39-ACFF25EF6F27}"/>
              </c:ext>
            </c:extLst>
          </c:dPt>
          <c:dLbls>
            <c:dLbl>
              <c:idx val="4"/>
              <c:layout>
                <c:manualLayout>
                  <c:x val="-0.1080732611176087"/>
                  <c:y val="0.532489309946693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BAD-4CA8-8B39-ACFF25EF6F27}"/>
                </c:ext>
              </c:extLst>
            </c:dLbl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List1!$A$5:$B$12</c:f>
              <c:multiLvlStrCache>
                <c:ptCount val="8"/>
                <c:lvl>
                  <c:pt idx="0">
                    <c:v> Prihodi od poreza</c:v>
                  </c:pt>
                  <c:pt idx="1">
                    <c:v>Pomoći iz inozemstva i od subjekata unutar općeg proračuna</c:v>
                  </c:pt>
                  <c:pt idx="2">
                    <c:v>Prihodi od imovine</c:v>
                  </c:pt>
                  <c:pt idx="3">
                    <c:v>Prihodi od upravnih i administrativnih pristojbi</c:v>
                  </c:pt>
                  <c:pt idx="4">
                    <c:v>Prihodi od prodaje proizvoda i robe te pruženih usluga i prihodi od donacija</c:v>
                  </c:pt>
                  <c:pt idx="5">
                    <c:v>Prihodi od prodaje neproizvedene dugotrajne imovine</c:v>
                  </c:pt>
                  <c:pt idx="6">
                    <c:v>Prihodi od prodaje proizvedene dugotrajne imovine</c:v>
                  </c:pt>
                  <c:pt idx="7">
                    <c:v>Primici od zaduživanja</c:v>
                  </c:pt>
                </c:lvl>
                <c:lvl>
                  <c:pt idx="0">
                    <c:v>61</c:v>
                  </c:pt>
                  <c:pt idx="1">
                    <c:v>63</c:v>
                  </c:pt>
                  <c:pt idx="2">
                    <c:v>64</c:v>
                  </c:pt>
                  <c:pt idx="3">
                    <c:v>65</c:v>
                  </c:pt>
                  <c:pt idx="4">
                    <c:v>66</c:v>
                  </c:pt>
                  <c:pt idx="5">
                    <c:v>71</c:v>
                  </c:pt>
                  <c:pt idx="6">
                    <c:v>72</c:v>
                  </c:pt>
                  <c:pt idx="7">
                    <c:v>84</c:v>
                  </c:pt>
                </c:lvl>
              </c:multiLvlStrCache>
            </c:multiLvlStrRef>
          </c:cat>
          <c:val>
            <c:numRef>
              <c:f>List1!$C$5:$C$12</c:f>
              <c:numCache>
                <c:formatCode>#,##0.00</c:formatCode>
                <c:ptCount val="8"/>
                <c:pt idx="0">
                  <c:v>651700</c:v>
                </c:pt>
                <c:pt idx="1">
                  <c:v>5925469.5</c:v>
                </c:pt>
                <c:pt idx="2">
                  <c:v>44450</c:v>
                </c:pt>
                <c:pt idx="3">
                  <c:v>282370</c:v>
                </c:pt>
                <c:pt idx="4">
                  <c:v>298572.5</c:v>
                </c:pt>
                <c:pt idx="5">
                  <c:v>17000</c:v>
                </c:pt>
                <c:pt idx="6">
                  <c:v>100</c:v>
                </c:pt>
                <c:pt idx="7">
                  <c:v>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BAD-4CA8-8B39-ACFF25EF6F2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113358956793408"/>
          <c:y val="0.21645258209174201"/>
          <c:w val="0.35798205824528245"/>
          <c:h val="0.77975300714229523"/>
        </c:manualLayout>
      </c:layout>
      <c:overlay val="1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3204056913227174E-2"/>
          <c:y val="0.14195406047616829"/>
          <c:w val="0.94260746095092396"/>
          <c:h val="0.51776980540154371"/>
        </c:manualLayout>
      </c:layout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2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FC3A-437E-A1A1-CB8FD80B41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FC3A-437E-A1A1-CB8FD80B411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FC3A-437E-A1A1-CB8FD80B411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FC3A-437E-A1A1-CB8FD80B411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FC3A-437E-A1A1-CB8FD80B411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FC3A-437E-A1A1-CB8FD80B41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FC3A-437E-A1A1-CB8FD80B411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FC3A-437E-A1A1-CB8FD80B411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FC3A-437E-A1A1-CB8FD80B411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FC3A-437E-A1A1-CB8FD80B4113}"/>
              </c:ext>
            </c:extLst>
          </c:dPt>
          <c:dLbls>
            <c:numFmt formatCode="0.00%" sourceLinked="0"/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multiLvlStrRef>
              <c:f>List1!$A$5:$B$14</c:f>
              <c:multiLvlStrCache>
                <c:ptCount val="10"/>
                <c:lvl>
                  <c:pt idx="0">
                    <c:v>Rashodi za zaposlene</c:v>
                  </c:pt>
                  <c:pt idx="1">
                    <c:v>Materijalni rashodi</c:v>
                  </c:pt>
                  <c:pt idx="2">
                    <c:v>Financijski rashodi</c:v>
                  </c:pt>
                  <c:pt idx="3">
                    <c:v>Subvencije</c:v>
                  </c:pt>
                  <c:pt idx="4">
                    <c:v>Pomoći dane u inozemstvo i unutar općeg proračuna</c:v>
                  </c:pt>
                  <c:pt idx="5">
                    <c:v>Naknade građanima i kućanstvima na temelju osiguranja i druge naknade</c:v>
                  </c:pt>
                  <c:pt idx="6">
                    <c:v>Ostali rashodi</c:v>
                  </c:pt>
                  <c:pt idx="7">
                    <c:v>Rashodi za nabavu proizvedene dugotrajne imovine</c:v>
                  </c:pt>
                  <c:pt idx="8">
                    <c:v>Rashodi za dodatna ulaganja na nefinancijskoj imovini</c:v>
                  </c:pt>
                  <c:pt idx="9">
                    <c:v>Izdaci za otplatu primljenih kredita i zajmova</c:v>
                  </c:pt>
                </c:lvl>
                <c:lvl>
                  <c:pt idx="0">
                    <c:v>31</c:v>
                  </c:pt>
                  <c:pt idx="1">
                    <c:v>32</c:v>
                  </c:pt>
                  <c:pt idx="2">
                    <c:v>34</c:v>
                  </c:pt>
                  <c:pt idx="3">
                    <c:v>35</c:v>
                  </c:pt>
                  <c:pt idx="4">
                    <c:v>36</c:v>
                  </c:pt>
                  <c:pt idx="5">
                    <c:v>37</c:v>
                  </c:pt>
                  <c:pt idx="6">
                    <c:v>38</c:v>
                  </c:pt>
                  <c:pt idx="7">
                    <c:v>42</c:v>
                  </c:pt>
                  <c:pt idx="8">
                    <c:v>45</c:v>
                  </c:pt>
                  <c:pt idx="9">
                    <c:v>54</c:v>
                  </c:pt>
                </c:lvl>
              </c:multiLvlStrCache>
            </c:multiLvlStrRef>
          </c:cat>
          <c:val>
            <c:numRef>
              <c:f>List1!$C$5:$C$14</c:f>
              <c:numCache>
                <c:formatCode>#,##0.00</c:formatCode>
                <c:ptCount val="10"/>
                <c:pt idx="0">
                  <c:v>663800</c:v>
                </c:pt>
                <c:pt idx="1">
                  <c:v>475464</c:v>
                </c:pt>
                <c:pt idx="2">
                  <c:v>8181</c:v>
                </c:pt>
                <c:pt idx="3">
                  <c:v>32100</c:v>
                </c:pt>
                <c:pt idx="4">
                  <c:v>201000</c:v>
                </c:pt>
                <c:pt idx="5">
                  <c:v>37500</c:v>
                </c:pt>
                <c:pt idx="6">
                  <c:v>319600</c:v>
                </c:pt>
                <c:pt idx="7">
                  <c:v>5243126</c:v>
                </c:pt>
                <c:pt idx="8">
                  <c:v>117000</c:v>
                </c:pt>
                <c:pt idx="9">
                  <c:v>171891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FC3A-437E-A1A1-CB8FD80B411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101381931096689"/>
          <c:y val="5.5065149670007502E-2"/>
          <c:w val="0.23925382183473867"/>
          <c:h val="0.8631696624494971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D4B40158-973F-4CD1-B961-0244AD5FCF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9C46380-09F9-4642-A1CA-D020C478C1B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D355AE6-043B-42D1-8090-92C307398428}" type="datetimeFigureOut">
              <a:rPr lang="hr-HR"/>
              <a:pPr>
                <a:defRPr/>
              </a:pPr>
              <a:t>22.12.2025.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C4B3B718-A77D-4C0D-A00E-C92C76D7BCF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C1C3F485-CDFB-4246-8B57-A829A0A6B2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8CC6483-C2DC-42F2-BE4F-3FDCE06CB09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82E0E8A-1B7B-42BE-A75E-BCD43EF415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73D6FD-75AA-403E-A070-636A8B469C9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zervirano mjesto slike slajda 1">
            <a:extLst>
              <a:ext uri="{FF2B5EF4-FFF2-40B4-BE49-F238E27FC236}">
                <a16:creationId xmlns:a16="http://schemas.microsoft.com/office/drawing/2014/main" id="{1DC278B4-FA9B-4167-A5B5-A0FC9C6A75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zervirano mjesto bilježaka 2">
            <a:extLst>
              <a:ext uri="{FF2B5EF4-FFF2-40B4-BE49-F238E27FC236}">
                <a16:creationId xmlns:a16="http://schemas.microsoft.com/office/drawing/2014/main" id="{87B82696-79D6-4D89-9350-D8F5A86F54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r-HR" altLang="sr-Latn-RS"/>
          </a:p>
        </p:txBody>
      </p:sp>
      <p:sp>
        <p:nvSpPr>
          <p:cNvPr id="31748" name="Rezervirano mjesto broja slajda 3">
            <a:extLst>
              <a:ext uri="{FF2B5EF4-FFF2-40B4-BE49-F238E27FC236}">
                <a16:creationId xmlns:a16="http://schemas.microsoft.com/office/drawing/2014/main" id="{78897B81-149A-412D-81E1-01A4D1880C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5D3603-8DBA-45FD-8FF5-C92E93E6DBD0}" type="slidenum">
              <a:rPr lang="hr-HR" altLang="sr-Latn-R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73D6FD-75AA-403E-A070-636A8B469C91}" type="slidenum">
              <a:rPr lang="hr-HR" smtClean="0"/>
              <a:pPr>
                <a:defRPr/>
              </a:pPr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231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pPr>
              <a:defRPr/>
            </a:pPr>
            <a:fld id="{E74C97F0-9575-4B67-9E72-DC5D2282C23C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5733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pPr>
              <a:defRPr/>
            </a:pPr>
            <a:fld id="{A9664502-55B0-4CE9-AB9E-9FD1E0C5618A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7587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pPr>
              <a:defRPr/>
            </a:pPr>
            <a:fld id="{5863A02D-8CBF-4373-9F8C-6686FF04B48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1036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>
              <a:defRPr/>
            </a:pPr>
            <a:fld id="{97773A1F-2C4D-480D-8093-46D2C8A0EA6B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317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pPr>
              <a:defRPr/>
            </a:pPr>
            <a:fld id="{59284BD6-299E-44F5-84C0-FFF5DC701CE6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68988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2F69DC-3EE5-4757-991C-F79BE5AD0438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86667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5786C1-D361-4267-88AF-9FED7A5DDAC9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37371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03259A-9B6E-471E-8DAA-5940C4ECAFDE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906621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fld id="{BD3C0DD6-1564-4411-8243-C6DC695A19CA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69107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583490-27A5-4534-AD53-1E52875B7628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4554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pPr>
              <a:defRPr/>
            </a:pPr>
            <a:fld id="{8194D7DA-4331-41C2-B3E6-779DA48C47D5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847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3FFF2F-B902-4C86-ACAE-FFDFCBA89461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9233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44669B-F7F0-4BF0-ABB4-5C564B68C443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04386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A4AFE5-520D-4106-84F9-B4CBF5DDADCF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5450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07A2FE-EC98-42E0-B0DF-DF8B522833BC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94886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3B51E9-9E48-44DE-B7A7-238083AA3C80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91368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390FAA-4A11-4967-B7DA-260CE69E7F3E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750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7E9097-351C-4CE7-971B-8EDD9249589B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84730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opcina-kaptol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opcina-kaptol.com/proracun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78D33DA-10D9-4D6F-990E-3E5A977CA45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2636838"/>
            <a:ext cx="6765925" cy="1439862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hr-HR" sz="4000" b="1" dirty="0">
                <a:latin typeface="Arial Black" pitchFamily="34" charset="0"/>
              </a:rPr>
            </a:br>
            <a:br>
              <a:rPr lang="hr-HR" sz="4000" b="1" dirty="0">
                <a:latin typeface="Arial Black" pitchFamily="34" charset="0"/>
              </a:rPr>
            </a:br>
            <a:r>
              <a:rPr lang="hr-HR" sz="4000" b="1" dirty="0">
                <a:latin typeface="Arial Black" pitchFamily="34" charset="0"/>
              </a:rPr>
              <a:t>Općina Kaptol</a:t>
            </a:r>
            <a:br>
              <a:rPr lang="hr-HR" sz="4000" b="1" dirty="0">
                <a:latin typeface="Arial Black" pitchFamily="34" charset="0"/>
              </a:rPr>
            </a:br>
            <a:br>
              <a:rPr lang="hr-HR" sz="4000" b="1" dirty="0">
                <a:latin typeface="Arial Black" pitchFamily="34" charset="0"/>
              </a:rPr>
            </a:br>
            <a:r>
              <a:rPr lang="hr-HR" sz="4000" b="1" dirty="0">
                <a:latin typeface="Arial Black" pitchFamily="34" charset="0"/>
              </a:rPr>
              <a:t>vodič  za građane </a:t>
            </a:r>
            <a:br>
              <a:rPr lang="hr-HR" sz="4000" b="1" dirty="0">
                <a:latin typeface="Arial Black" pitchFamily="34" charset="0"/>
              </a:rPr>
            </a:br>
            <a:endParaRPr lang="hr-HR" sz="3200" dirty="0">
              <a:latin typeface="Arial Black" pitchFamily="34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C7E32F1-3F7F-48B5-B8F6-211C07A88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5308678"/>
            <a:ext cx="7486650" cy="86439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hr-HR" altLang="sr-Latn-RS" sz="2400" b="1" dirty="0">
                <a:latin typeface="Arial" panose="020B0604020202020204" pitchFamily="34" charset="0"/>
                <a:cs typeface="Arial" panose="020B0604020202020204" pitchFamily="34" charset="0"/>
              </a:rPr>
              <a:t>PRORAČUN OPĆINE KAPTOL ZA 2026. GODINU I PROJEKCIJE ZA 2027. I 2028. GODINU </a:t>
            </a:r>
          </a:p>
        </p:txBody>
      </p:sp>
      <p:sp>
        <p:nvSpPr>
          <p:cNvPr id="20484" name="TextBox 6">
            <a:extLst>
              <a:ext uri="{FF2B5EF4-FFF2-40B4-BE49-F238E27FC236}">
                <a16:creationId xmlns:a16="http://schemas.microsoft.com/office/drawing/2014/main" id="{B5933E91-9902-46AA-BF71-15533BC2E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97046"/>
            <a:ext cx="3097212" cy="203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Općina Kaptol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Školska 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34334  Kaptol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MB:02543265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OIB:09863157252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www.opcina-kaptol.com</a:t>
            </a:r>
            <a:endParaRPr lang="hr-HR" altLang="sr-Latn-RS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info@opcina-kaptol.com</a:t>
            </a:r>
          </a:p>
        </p:txBody>
      </p:sp>
      <p:pic>
        <p:nvPicPr>
          <p:cNvPr id="20485" name="Picture 5" descr="Slikovni rezultat za grb općine kaptol">
            <a:extLst>
              <a:ext uri="{FF2B5EF4-FFF2-40B4-BE49-F238E27FC236}">
                <a16:creationId xmlns:a16="http://schemas.microsoft.com/office/drawing/2014/main" id="{3D68295F-4C07-4F5C-9D6B-058DDF23C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6798483" y="1395413"/>
            <a:ext cx="2345517" cy="2897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4AA3580A-F947-425E-A0CD-718F3796E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620713"/>
            <a:ext cx="6896100" cy="1081087"/>
          </a:xfrm>
        </p:spPr>
        <p:txBody>
          <a:bodyPr/>
          <a:lstStyle/>
          <a:p>
            <a:pPr eaLnBrk="1" hangingPunct="1"/>
            <a:r>
              <a:rPr lang="hr-HR" altLang="sr-Latn-RS" sz="3200" b="1">
                <a:latin typeface="Arial Black" panose="020B0A04020102020204" pitchFamily="34" charset="0"/>
              </a:rPr>
              <a:t>KAKO SE OPĆINA MOŽE ZADUŽIVATI</a:t>
            </a:r>
            <a:r>
              <a:rPr lang="hr-HR" altLang="sr-Latn-RS" sz="3200">
                <a:latin typeface="Arial Black" panose="020B0A04020102020204" pitchFamily="34" charset="0"/>
              </a:rPr>
              <a:t>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6951EEC-9CA4-4AE4-BF9B-969999B68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2011363"/>
            <a:ext cx="8686800" cy="4970462"/>
          </a:xfrm>
        </p:spPr>
        <p:txBody>
          <a:bodyPr/>
          <a:lstStyle/>
          <a:p>
            <a:pPr algn="just"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Općina se može dugoročno zaduživati: </a:t>
            </a:r>
          </a:p>
          <a:p>
            <a:pPr algn="just" eaLnBrk="1" hangingPunct="1"/>
            <a:endParaRPr lang="hr-HR" altLang="sr-Latn-R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isključivo za kapitalne investicije,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investicija mora biti planirana u Proračunu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uz prethodnu suglasnost Općinskog vijeća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uz suglasnost Vlade Republike Hrvatske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hr-HR" altLang="sr-Latn-R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Općina se može kratkoročno zaduživati: </a:t>
            </a:r>
          </a:p>
          <a:p>
            <a:pPr algn="just" eaLnBrk="1" hangingPunct="1"/>
            <a:endParaRPr lang="hr-HR" altLang="sr-Latn-R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bez posebnih suglasnosti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za pokriće nelikvidnosti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rok povrata unutar jedne godine </a:t>
            </a:r>
          </a:p>
        </p:txBody>
      </p:sp>
      <p:pic>
        <p:nvPicPr>
          <p:cNvPr id="29700" name="Picture 5" descr="Slikovni rezultat za grb općine kaptol">
            <a:extLst>
              <a:ext uri="{FF2B5EF4-FFF2-40B4-BE49-F238E27FC236}">
                <a16:creationId xmlns:a16="http://schemas.microsoft.com/office/drawing/2014/main" id="{46A6F970-E7FD-425B-8A1E-FE88ABFE9C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60E8DDF-510D-4FDA-8823-FA46B9CFD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679450"/>
            <a:ext cx="6896100" cy="1079500"/>
          </a:xfrm>
        </p:spPr>
        <p:txBody>
          <a:bodyPr/>
          <a:lstStyle/>
          <a:p>
            <a:pPr eaLnBrk="1" hangingPunct="1"/>
            <a:r>
              <a:rPr lang="hr-HR" altLang="sr-Latn-RS" sz="2800" b="1" dirty="0">
                <a:latin typeface="Arial Black" panose="020B0A04020102020204" pitchFamily="34" charset="0"/>
              </a:rPr>
              <a:t>STRUKTURA PRIHODA</a:t>
            </a:r>
            <a:endParaRPr lang="hr-HR" altLang="sr-Latn-RS" dirty="0">
              <a:latin typeface="Arial Black" panose="020B0A04020102020204" pitchFamily="34" charset="0"/>
            </a:endParaRPr>
          </a:p>
        </p:txBody>
      </p:sp>
      <p:pic>
        <p:nvPicPr>
          <p:cNvPr id="30723" name="Picture 5" descr="Slikovni rezultat za grb općine kaptol">
            <a:extLst>
              <a:ext uri="{FF2B5EF4-FFF2-40B4-BE49-F238E27FC236}">
                <a16:creationId xmlns:a16="http://schemas.microsoft.com/office/drawing/2014/main" id="{B1E60688-B73E-45B7-9554-EE156EEC2F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00000000-0008-0000-01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1159376"/>
              </p:ext>
            </p:extLst>
          </p:nvPr>
        </p:nvGraphicFramePr>
        <p:xfrm>
          <a:off x="0" y="2011363"/>
          <a:ext cx="9129710" cy="3571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C7C1DE78-224E-48EB-90F7-8CB0A3F79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127207"/>
              </p:ext>
            </p:extLst>
          </p:nvPr>
        </p:nvGraphicFramePr>
        <p:xfrm>
          <a:off x="2195736" y="4581128"/>
          <a:ext cx="6888163" cy="22134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7268">
                  <a:extLst>
                    <a:ext uri="{9D8B030D-6E8A-4147-A177-3AD203B41FA5}">
                      <a16:colId xmlns:a16="http://schemas.microsoft.com/office/drawing/2014/main" val="2596423595"/>
                    </a:ext>
                  </a:extLst>
                </a:gridCol>
                <a:gridCol w="4269927">
                  <a:extLst>
                    <a:ext uri="{9D8B030D-6E8A-4147-A177-3AD203B41FA5}">
                      <a16:colId xmlns:a16="http://schemas.microsoft.com/office/drawing/2014/main" val="4017748488"/>
                    </a:ext>
                  </a:extLst>
                </a:gridCol>
                <a:gridCol w="1260179">
                  <a:extLst>
                    <a:ext uri="{9D8B030D-6E8A-4147-A177-3AD203B41FA5}">
                      <a16:colId xmlns:a16="http://schemas.microsoft.com/office/drawing/2014/main" val="3924526329"/>
                    </a:ext>
                  </a:extLst>
                </a:gridCol>
                <a:gridCol w="770789">
                  <a:extLst>
                    <a:ext uri="{9D8B030D-6E8A-4147-A177-3AD203B41FA5}">
                      <a16:colId xmlns:a16="http://schemas.microsoft.com/office/drawing/2014/main" val="2788418605"/>
                    </a:ext>
                  </a:extLst>
                </a:gridCol>
              </a:tblGrid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Vrsta prihoda/primitaka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Iznos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extLst>
                  <a:ext uri="{0D108BD9-81ED-4DB2-BD59-A6C34878D82A}">
                    <a16:rowId xmlns:a16="http://schemas.microsoft.com/office/drawing/2014/main" val="247840068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61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 Prihodi od poreza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651.700,00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8,78%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769184411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63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Pomoći iz inozemstva i od subjekata unutar općeg proračuna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5.925.469,50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79,86%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4151220580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64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Prihodi od imovine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44.450,00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0,60%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140220800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65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l-PL" sz="1000" u="none" strike="noStrike">
                          <a:effectLst/>
                        </a:rPr>
                        <a:t>Prihodi od upravnih i administrativnih pristojbi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282.370,00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3,81%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1647775941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66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l-PL" sz="1000" u="none" strike="noStrike">
                          <a:effectLst/>
                        </a:rPr>
                        <a:t>Prihodi od prodaje proizvoda i robe te pruženih usluga i prihodi od donacija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298.572,50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4,02%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3578813528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71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Prihodi od prodaje neproizvedene dugotrajne imovine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17.000,00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0,23%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585044199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72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l-PL" sz="1000" u="none" strike="noStrike">
                          <a:effectLst/>
                        </a:rPr>
                        <a:t>Prihodi od prodaje proizvedene dugotrajne imovine</a:t>
                      </a:r>
                      <a:endParaRPr lang="pl-PL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100,00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0,00%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2809049047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84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Primici od zaduživanja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200.000,00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2,70%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2945333566"/>
                  </a:ext>
                </a:extLst>
              </a:tr>
              <a:tr h="211049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 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000" u="none" strike="noStrike">
                          <a:effectLst/>
                        </a:rPr>
                        <a:t>UKUPNO: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u="none" strike="noStrike">
                          <a:effectLst/>
                        </a:rPr>
                        <a:t>7.419.662,00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u="none" strike="noStrike" dirty="0">
                          <a:effectLst/>
                        </a:rPr>
                        <a:t>100,00%</a:t>
                      </a:r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9176" marR="9176" marT="9176" marB="0" anchor="b"/>
                </a:tc>
                <a:extLst>
                  <a:ext uri="{0D108BD9-81ED-4DB2-BD59-A6C34878D82A}">
                    <a16:rowId xmlns:a16="http://schemas.microsoft.com/office/drawing/2014/main" val="3810287786"/>
                  </a:ext>
                </a:extLst>
              </a:tr>
            </a:tbl>
          </a:graphicData>
        </a:graphic>
      </p:graphicFrame>
      <p:graphicFrame>
        <p:nvGraphicFramePr>
          <p:cNvPr id="5" name="Grafikon 4">
            <a:extLst>
              <a:ext uri="{FF2B5EF4-FFF2-40B4-BE49-F238E27FC236}">
                <a16:creationId xmlns:a16="http://schemas.microsoft.com/office/drawing/2014/main" id="{B1EA3EF5-50B6-F7E9-1616-8F23B9BB09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6951146"/>
              </p:ext>
            </p:extLst>
          </p:nvPr>
        </p:nvGraphicFramePr>
        <p:xfrm>
          <a:off x="15145" y="1319748"/>
          <a:ext cx="7161808" cy="31809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5893DF6-7465-4748-8F71-850782D91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60350"/>
            <a:ext cx="8686800" cy="838200"/>
          </a:xfrm>
        </p:spPr>
        <p:txBody>
          <a:bodyPr/>
          <a:lstStyle/>
          <a:p>
            <a:pPr eaLnBrk="1" hangingPunct="1"/>
            <a:r>
              <a:rPr lang="hr-HR" altLang="sr-Latn-RS" sz="2800" b="1" dirty="0">
                <a:latin typeface="Arial Black" panose="020B0A04020102020204" pitchFamily="34" charset="0"/>
              </a:rPr>
              <a:t>STRUKTURA RASHODA</a:t>
            </a:r>
          </a:p>
        </p:txBody>
      </p:sp>
      <p:graphicFrame>
        <p:nvGraphicFramePr>
          <p:cNvPr id="10" name="Grafikon 9">
            <a:extLst>
              <a:ext uri="{FF2B5EF4-FFF2-40B4-BE49-F238E27FC236}">
                <a16:creationId xmlns:a16="http://schemas.microsoft.com/office/drawing/2014/main" id="{11881A72-B039-409B-891A-1CAA515750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655357"/>
              </p:ext>
            </p:extLst>
          </p:nvPr>
        </p:nvGraphicFramePr>
        <p:xfrm>
          <a:off x="0" y="1077090"/>
          <a:ext cx="7617047" cy="321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5" descr="Slikovni rezultat za grb općine kaptol">
            <a:extLst>
              <a:ext uri="{FF2B5EF4-FFF2-40B4-BE49-F238E27FC236}">
                <a16:creationId xmlns:a16="http://schemas.microsoft.com/office/drawing/2014/main" id="{B1EAC680-01DC-C1C1-AF06-8757A24BC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17047" y="187325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A960CB65-D907-B45A-8335-5D73CC475A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661105"/>
              </p:ext>
            </p:extLst>
          </p:nvPr>
        </p:nvGraphicFramePr>
        <p:xfrm>
          <a:off x="2123728" y="4365104"/>
          <a:ext cx="6888164" cy="2375664"/>
        </p:xfrm>
        <a:graphic>
          <a:graphicData uri="http://schemas.openxmlformats.org/drawingml/2006/table">
            <a:tbl>
              <a:tblPr/>
              <a:tblGrid>
                <a:gridCol w="603343">
                  <a:extLst>
                    <a:ext uri="{9D8B030D-6E8A-4147-A177-3AD203B41FA5}">
                      <a16:colId xmlns:a16="http://schemas.microsoft.com/office/drawing/2014/main" val="1430191218"/>
                    </a:ext>
                  </a:extLst>
                </a:gridCol>
                <a:gridCol w="4386805">
                  <a:extLst>
                    <a:ext uri="{9D8B030D-6E8A-4147-A177-3AD203B41FA5}">
                      <a16:colId xmlns:a16="http://schemas.microsoft.com/office/drawing/2014/main" val="3858903190"/>
                    </a:ext>
                  </a:extLst>
                </a:gridCol>
                <a:gridCol w="1294673">
                  <a:extLst>
                    <a:ext uri="{9D8B030D-6E8A-4147-A177-3AD203B41FA5}">
                      <a16:colId xmlns:a16="http://schemas.microsoft.com/office/drawing/2014/main" val="986973041"/>
                    </a:ext>
                  </a:extLst>
                </a:gridCol>
                <a:gridCol w="603343">
                  <a:extLst>
                    <a:ext uri="{9D8B030D-6E8A-4147-A177-3AD203B41FA5}">
                      <a16:colId xmlns:a16="http://schemas.microsoft.com/office/drawing/2014/main" val="2881035637"/>
                    </a:ext>
                  </a:extLst>
                </a:gridCol>
              </a:tblGrid>
              <a:tr h="19797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 </a:t>
                      </a: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Vrste rashoda/izdataka</a:t>
                      </a: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Iznos</a:t>
                      </a: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%</a:t>
                      </a:r>
                    </a:p>
                  </a:txBody>
                  <a:tcPr marL="9427" marR="9427" marT="94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87297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31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Rashodi za zaposlene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663.800,00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9,13%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772663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32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Materijalni rashodi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475.464,00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6,54%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077220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34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Financijski rashodi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8.181,00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0,11%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768123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35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Subvencije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32.100,00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0,44%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92933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36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Pomoći dane u inozemstvo i unutar općeg proračuna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201.000,00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2,76%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988412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37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Naknade građanima i kućanstvima na temelju osiguranja i druge naknade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37.500,00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0,52%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424443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38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Ostali rashodi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319.600,00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4,40%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353981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42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Rashodi za nabavu proizvedene dugotrajne imovine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5.243.126,00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72,12%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056723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45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Rashodi za dodatna ulaganja na nefinancijskoj imovini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117.000,00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1,61%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292269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54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Izdaci za otplatu primljenih kredita i zajmova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171.891,00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2,36%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637110"/>
                  </a:ext>
                </a:extLst>
              </a:tr>
              <a:tr h="19797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hr-HR" sz="1100" b="0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 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UKUPNO</a:t>
                      </a:r>
                    </a:p>
                  </a:txBody>
                  <a:tcPr marL="9427" marR="9427" marT="942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1" i="0" u="none" strike="noStrike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7.269.662,00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hr-H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w Cen MT" panose="020B0602020104020603" pitchFamily="34" charset="-18"/>
                        </a:rPr>
                        <a:t>100,00%</a:t>
                      </a:r>
                    </a:p>
                  </a:txBody>
                  <a:tcPr marL="9427" marR="9427" marT="9427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E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47772"/>
                  </a:ext>
                </a:extLst>
              </a:tr>
            </a:tbl>
          </a:graphicData>
        </a:graphic>
      </p:graphicFrame>
      <p:graphicFrame>
        <p:nvGraphicFramePr>
          <p:cNvPr id="6" name="Grafikon 5">
            <a:extLst>
              <a:ext uri="{FF2B5EF4-FFF2-40B4-BE49-F238E27FC236}">
                <a16:creationId xmlns:a16="http://schemas.microsoft.com/office/drawing/2014/main" id="{174F78AB-784D-D8F8-BC2F-3FAF78192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0562398"/>
              </p:ext>
            </p:extLst>
          </p:nvPr>
        </p:nvGraphicFramePr>
        <p:xfrm>
          <a:off x="50578" y="1087820"/>
          <a:ext cx="7803208" cy="321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8EDA095-FFAE-4C60-8C46-DC68CFF9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400" b="1" dirty="0">
                <a:latin typeface="Arial" panose="020B0604020202020204" pitchFamily="34" charset="0"/>
              </a:rPr>
              <a:t>SMJERNICE I OBRAZLOŽENJE UZ PRORAČUN ZA 2026. GODINU</a:t>
            </a:r>
            <a:r>
              <a:rPr lang="hr-HR" altLang="sr-Latn-RS" sz="24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E88E081-EAA6-4FB8-82AC-C2916ED8C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2348880"/>
            <a:ext cx="8064896" cy="4176464"/>
          </a:xfrm>
        </p:spPr>
        <p:txBody>
          <a:bodyPr/>
          <a:lstStyle/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Proračun Općine Kaptol za 2026. godinu, prvenstveno je baziran na činjenici da se unatoč realnoj potrebi, ne uvodi novo i dodatno opterećenje stanovništva i gospodarstva tj. ne povećavaju  javna davanja. 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Makroekonomski pokazatelji i projekcije utemeljene su na dostupnim informacijama i statističkim podacima , te na Smjernicama ekonomske i fiskalne politike i društvene specifičnosti, a ujedno  pridržavajući se Zakona o proračunu i Zakona o fiskalnoj odgovornosti. 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Detaljno obrazloženje planiranog proračuna objavljeno je na web stranici 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Iščitavajući proračun važno je znati da se on sastoji od PROGRAMA, AKTIVNOSTI I  PROJEKTA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PROGRAM – je skup neovisno usko povezanih aktivnosti i projekata usmjerenih ispunjenju zajedničkog cilja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AKTIVNOST – je dio programa u kom su planirani rashodi za ostvarenje ciljeva utvrđenih programom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PROJEKT – je dio programa, planira se jednokratno, a može biti tekući ili kapitalni</a:t>
            </a:r>
          </a:p>
          <a:p>
            <a:pPr marL="609600" indent="-609600" algn="just" eaLnBrk="1" hangingPunct="1"/>
            <a:r>
              <a:rPr lang="hr-HR" altLang="sr-Latn-RS" sz="1300" dirty="0">
                <a:latin typeface="Arial" panose="020B0604020202020204" pitchFamily="34" charset="0"/>
              </a:rPr>
              <a:t>Organizacijski gledano proračun Općine Kaptol čini samo jedan razdjel kojega pak čine dvije glave </a:t>
            </a:r>
          </a:p>
          <a:p>
            <a:pPr marL="609600" indent="-609600" algn="just" eaLnBrk="1" hangingPunct="1"/>
            <a:endParaRPr lang="hr-HR" altLang="sr-Latn-RS" sz="1300" dirty="0">
              <a:latin typeface="Arial" panose="020B0604020202020204" pitchFamily="34" charset="0"/>
            </a:endParaRPr>
          </a:p>
          <a:p>
            <a:pPr marL="609600" indent="-609600" algn="just" eaLnBrk="1" hangingPunct="1"/>
            <a:endParaRPr lang="hr-HR" altLang="sr-Latn-RS" sz="1300" dirty="0">
              <a:latin typeface="Arial" panose="020B0604020202020204" pitchFamily="34" charset="0"/>
            </a:endParaRPr>
          </a:p>
          <a:p>
            <a:pPr marL="990600" lvl="1" indent="-533400" eaLnBrk="1" hangingPunct="1"/>
            <a:endParaRPr lang="hr-HR" altLang="sr-Latn-RS" sz="1200" b="1" dirty="0">
              <a:latin typeface="Arial" panose="020B0604020202020204" pitchFamily="34" charset="0"/>
            </a:endParaRPr>
          </a:p>
        </p:txBody>
      </p:sp>
      <p:pic>
        <p:nvPicPr>
          <p:cNvPr id="33796" name="Picture 5" descr="Slikovni rezultat za grb općine kaptol">
            <a:extLst>
              <a:ext uri="{FF2B5EF4-FFF2-40B4-BE49-F238E27FC236}">
                <a16:creationId xmlns:a16="http://schemas.microsoft.com/office/drawing/2014/main" id="{0982E3CA-8A6D-4227-9F53-D29E3CDAA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66688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2">
            <a:extLst>
              <a:ext uri="{FF2B5EF4-FFF2-40B4-BE49-F238E27FC236}">
                <a16:creationId xmlns:a16="http://schemas.microsoft.com/office/drawing/2014/main" id="{6A4B1D61-DA4A-1141-611F-FDD78269AE11}"/>
              </a:ext>
            </a:extLst>
          </p:cNvPr>
          <p:cNvGrpSpPr>
            <a:grpSpLocks/>
          </p:cNvGrpSpPr>
          <p:nvPr/>
        </p:nvGrpSpPr>
        <p:grpSpPr bwMode="auto">
          <a:xfrm>
            <a:off x="971600" y="1124744"/>
            <a:ext cx="5983560" cy="3744416"/>
            <a:chOff x="1432" y="305"/>
            <a:chExt cx="8640" cy="432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0886D48-6E33-90B6-508D-A97A2F1D1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2" y="2033"/>
              <a:ext cx="2326" cy="864"/>
            </a:xfrm>
            <a:custGeom>
              <a:avLst/>
              <a:gdLst>
                <a:gd name="T0" fmla="+- 0 8078 5752"/>
                <a:gd name="T1" fmla="*/ T0 w 2326"/>
                <a:gd name="T2" fmla="+- 0 2898 2034"/>
                <a:gd name="T3" fmla="*/ 2898 h 864"/>
                <a:gd name="T4" fmla="+- 0 8078 5752"/>
                <a:gd name="T5" fmla="*/ T4 w 2326"/>
                <a:gd name="T6" fmla="+- 0 2718 2034"/>
                <a:gd name="T7" fmla="*/ 2718 h 864"/>
                <a:gd name="T8" fmla="+- 0 5752 5752"/>
                <a:gd name="T9" fmla="*/ T8 w 2326"/>
                <a:gd name="T10" fmla="+- 0 2718 2034"/>
                <a:gd name="T11" fmla="*/ 2718 h 864"/>
                <a:gd name="T12" fmla="+- 0 5752 5752"/>
                <a:gd name="T13" fmla="*/ T12 w 2326"/>
                <a:gd name="T14" fmla="+- 0 2034 2034"/>
                <a:gd name="T15" fmla="*/ 2034 h 8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6" h="864">
                  <a:moveTo>
                    <a:pt x="2326" y="864"/>
                  </a:moveTo>
                  <a:lnTo>
                    <a:pt x="2326" y="684"/>
                  </a:lnTo>
                  <a:lnTo>
                    <a:pt x="0" y="684"/>
                  </a:lnTo>
                  <a:lnTo>
                    <a:pt x="0" y="0"/>
                  </a:lnTo>
                </a:path>
              </a:pathLst>
            </a:custGeom>
            <a:grp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C375577-E42C-B452-361C-3B6B75F74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6" y="2033"/>
              <a:ext cx="2326" cy="864"/>
            </a:xfrm>
            <a:custGeom>
              <a:avLst/>
              <a:gdLst>
                <a:gd name="T0" fmla="+- 0 3426 3426"/>
                <a:gd name="T1" fmla="*/ T0 w 2326"/>
                <a:gd name="T2" fmla="+- 0 2898 2034"/>
                <a:gd name="T3" fmla="*/ 2898 h 864"/>
                <a:gd name="T4" fmla="+- 0 3426 3426"/>
                <a:gd name="T5" fmla="*/ T4 w 2326"/>
                <a:gd name="T6" fmla="+- 0 2718 2034"/>
                <a:gd name="T7" fmla="*/ 2718 h 864"/>
                <a:gd name="T8" fmla="+- 0 5752 3426"/>
                <a:gd name="T9" fmla="*/ T8 w 2326"/>
                <a:gd name="T10" fmla="+- 0 2718 2034"/>
                <a:gd name="T11" fmla="*/ 2718 h 864"/>
                <a:gd name="T12" fmla="+- 0 5752 3426"/>
                <a:gd name="T13" fmla="*/ T12 w 2326"/>
                <a:gd name="T14" fmla="+- 0 2034 2034"/>
                <a:gd name="T15" fmla="*/ 2034 h 86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6" h="864">
                  <a:moveTo>
                    <a:pt x="0" y="864"/>
                  </a:moveTo>
                  <a:lnTo>
                    <a:pt x="0" y="684"/>
                  </a:lnTo>
                  <a:lnTo>
                    <a:pt x="2326" y="684"/>
                  </a:lnTo>
                  <a:lnTo>
                    <a:pt x="2326" y="0"/>
                  </a:lnTo>
                </a:path>
              </a:pathLst>
            </a:custGeom>
            <a:grpFill/>
            <a:ln w="285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DA191C0-3747-107C-3076-C94C85C4A8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" y="305"/>
              <a:ext cx="3988" cy="1728"/>
            </a:xfrm>
            <a:custGeom>
              <a:avLst/>
              <a:gdLst>
                <a:gd name="T0" fmla="+- 0 7458 3758"/>
                <a:gd name="T1" fmla="*/ T0 w 3988"/>
                <a:gd name="T2" fmla="+- 0 306 306"/>
                <a:gd name="T3" fmla="*/ 306 h 1728"/>
                <a:gd name="T4" fmla="+- 0 4046 3758"/>
                <a:gd name="T5" fmla="*/ T4 w 3988"/>
                <a:gd name="T6" fmla="+- 0 306 306"/>
                <a:gd name="T7" fmla="*/ 306 h 1728"/>
                <a:gd name="T8" fmla="+- 0 3969 3758"/>
                <a:gd name="T9" fmla="*/ T8 w 3988"/>
                <a:gd name="T10" fmla="+- 0 316 306"/>
                <a:gd name="T11" fmla="*/ 316 h 1728"/>
                <a:gd name="T12" fmla="+- 0 3901 3758"/>
                <a:gd name="T13" fmla="*/ T12 w 3988"/>
                <a:gd name="T14" fmla="+- 0 345 306"/>
                <a:gd name="T15" fmla="*/ 345 h 1728"/>
                <a:gd name="T16" fmla="+- 0 3842 3758"/>
                <a:gd name="T17" fmla="*/ T16 w 3988"/>
                <a:gd name="T18" fmla="+- 0 390 306"/>
                <a:gd name="T19" fmla="*/ 390 h 1728"/>
                <a:gd name="T20" fmla="+- 0 3797 3758"/>
                <a:gd name="T21" fmla="*/ T20 w 3988"/>
                <a:gd name="T22" fmla="+- 0 449 306"/>
                <a:gd name="T23" fmla="*/ 449 h 1728"/>
                <a:gd name="T24" fmla="+- 0 3768 3758"/>
                <a:gd name="T25" fmla="*/ T24 w 3988"/>
                <a:gd name="T26" fmla="+- 0 517 306"/>
                <a:gd name="T27" fmla="*/ 517 h 1728"/>
                <a:gd name="T28" fmla="+- 0 3758 3758"/>
                <a:gd name="T29" fmla="*/ T28 w 3988"/>
                <a:gd name="T30" fmla="+- 0 594 306"/>
                <a:gd name="T31" fmla="*/ 594 h 1728"/>
                <a:gd name="T32" fmla="+- 0 3758 3758"/>
                <a:gd name="T33" fmla="*/ T32 w 3988"/>
                <a:gd name="T34" fmla="+- 0 1746 306"/>
                <a:gd name="T35" fmla="*/ 1746 h 1728"/>
                <a:gd name="T36" fmla="+- 0 3768 3758"/>
                <a:gd name="T37" fmla="*/ T36 w 3988"/>
                <a:gd name="T38" fmla="+- 0 1823 306"/>
                <a:gd name="T39" fmla="*/ 1823 h 1728"/>
                <a:gd name="T40" fmla="+- 0 3797 3758"/>
                <a:gd name="T41" fmla="*/ T40 w 3988"/>
                <a:gd name="T42" fmla="+- 0 1891 306"/>
                <a:gd name="T43" fmla="*/ 1891 h 1728"/>
                <a:gd name="T44" fmla="+- 0 3842 3758"/>
                <a:gd name="T45" fmla="*/ T44 w 3988"/>
                <a:gd name="T46" fmla="+- 0 1950 306"/>
                <a:gd name="T47" fmla="*/ 1950 h 1728"/>
                <a:gd name="T48" fmla="+- 0 3901 3758"/>
                <a:gd name="T49" fmla="*/ T48 w 3988"/>
                <a:gd name="T50" fmla="+- 0 1995 306"/>
                <a:gd name="T51" fmla="*/ 1995 h 1728"/>
                <a:gd name="T52" fmla="+- 0 3969 3758"/>
                <a:gd name="T53" fmla="*/ T52 w 3988"/>
                <a:gd name="T54" fmla="+- 0 2024 306"/>
                <a:gd name="T55" fmla="*/ 2024 h 1728"/>
                <a:gd name="T56" fmla="+- 0 4046 3758"/>
                <a:gd name="T57" fmla="*/ T56 w 3988"/>
                <a:gd name="T58" fmla="+- 0 2034 306"/>
                <a:gd name="T59" fmla="*/ 2034 h 1728"/>
                <a:gd name="T60" fmla="+- 0 7458 3758"/>
                <a:gd name="T61" fmla="*/ T60 w 3988"/>
                <a:gd name="T62" fmla="+- 0 2034 306"/>
                <a:gd name="T63" fmla="*/ 2034 h 1728"/>
                <a:gd name="T64" fmla="+- 0 7535 3758"/>
                <a:gd name="T65" fmla="*/ T64 w 3988"/>
                <a:gd name="T66" fmla="+- 0 2024 306"/>
                <a:gd name="T67" fmla="*/ 2024 h 1728"/>
                <a:gd name="T68" fmla="+- 0 7603 3758"/>
                <a:gd name="T69" fmla="*/ T68 w 3988"/>
                <a:gd name="T70" fmla="+- 0 1995 306"/>
                <a:gd name="T71" fmla="*/ 1995 h 1728"/>
                <a:gd name="T72" fmla="+- 0 7662 3758"/>
                <a:gd name="T73" fmla="*/ T72 w 3988"/>
                <a:gd name="T74" fmla="+- 0 1950 306"/>
                <a:gd name="T75" fmla="*/ 1950 h 1728"/>
                <a:gd name="T76" fmla="+- 0 7707 3758"/>
                <a:gd name="T77" fmla="*/ T76 w 3988"/>
                <a:gd name="T78" fmla="+- 0 1891 306"/>
                <a:gd name="T79" fmla="*/ 1891 h 1728"/>
                <a:gd name="T80" fmla="+- 0 7736 3758"/>
                <a:gd name="T81" fmla="*/ T80 w 3988"/>
                <a:gd name="T82" fmla="+- 0 1823 306"/>
                <a:gd name="T83" fmla="*/ 1823 h 1728"/>
                <a:gd name="T84" fmla="+- 0 7746 3758"/>
                <a:gd name="T85" fmla="*/ T84 w 3988"/>
                <a:gd name="T86" fmla="+- 0 1746 306"/>
                <a:gd name="T87" fmla="*/ 1746 h 1728"/>
                <a:gd name="T88" fmla="+- 0 7746 3758"/>
                <a:gd name="T89" fmla="*/ T88 w 3988"/>
                <a:gd name="T90" fmla="+- 0 594 306"/>
                <a:gd name="T91" fmla="*/ 594 h 1728"/>
                <a:gd name="T92" fmla="+- 0 7736 3758"/>
                <a:gd name="T93" fmla="*/ T92 w 3988"/>
                <a:gd name="T94" fmla="+- 0 517 306"/>
                <a:gd name="T95" fmla="*/ 517 h 1728"/>
                <a:gd name="T96" fmla="+- 0 7707 3758"/>
                <a:gd name="T97" fmla="*/ T96 w 3988"/>
                <a:gd name="T98" fmla="+- 0 449 306"/>
                <a:gd name="T99" fmla="*/ 449 h 1728"/>
                <a:gd name="T100" fmla="+- 0 7662 3758"/>
                <a:gd name="T101" fmla="*/ T100 w 3988"/>
                <a:gd name="T102" fmla="+- 0 390 306"/>
                <a:gd name="T103" fmla="*/ 390 h 1728"/>
                <a:gd name="T104" fmla="+- 0 7603 3758"/>
                <a:gd name="T105" fmla="*/ T104 w 3988"/>
                <a:gd name="T106" fmla="+- 0 345 306"/>
                <a:gd name="T107" fmla="*/ 345 h 1728"/>
                <a:gd name="T108" fmla="+- 0 7535 3758"/>
                <a:gd name="T109" fmla="*/ T108 w 3988"/>
                <a:gd name="T110" fmla="+- 0 316 306"/>
                <a:gd name="T111" fmla="*/ 316 h 1728"/>
                <a:gd name="T112" fmla="+- 0 7458 3758"/>
                <a:gd name="T113" fmla="*/ T112 w 3988"/>
                <a:gd name="T114" fmla="+- 0 306 306"/>
                <a:gd name="T115" fmla="*/ 306 h 17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3988" h="1728">
                  <a:moveTo>
                    <a:pt x="3700" y="0"/>
                  </a:moveTo>
                  <a:lnTo>
                    <a:pt x="288" y="0"/>
                  </a:lnTo>
                  <a:lnTo>
                    <a:pt x="211" y="10"/>
                  </a:lnTo>
                  <a:lnTo>
                    <a:pt x="143" y="39"/>
                  </a:lnTo>
                  <a:lnTo>
                    <a:pt x="84" y="84"/>
                  </a:lnTo>
                  <a:lnTo>
                    <a:pt x="39" y="143"/>
                  </a:lnTo>
                  <a:lnTo>
                    <a:pt x="10" y="211"/>
                  </a:lnTo>
                  <a:lnTo>
                    <a:pt x="0" y="288"/>
                  </a:lnTo>
                  <a:lnTo>
                    <a:pt x="0" y="1440"/>
                  </a:lnTo>
                  <a:lnTo>
                    <a:pt x="10" y="1517"/>
                  </a:lnTo>
                  <a:lnTo>
                    <a:pt x="39" y="1585"/>
                  </a:lnTo>
                  <a:lnTo>
                    <a:pt x="84" y="1644"/>
                  </a:lnTo>
                  <a:lnTo>
                    <a:pt x="143" y="1689"/>
                  </a:lnTo>
                  <a:lnTo>
                    <a:pt x="211" y="1718"/>
                  </a:lnTo>
                  <a:lnTo>
                    <a:pt x="288" y="1728"/>
                  </a:lnTo>
                  <a:lnTo>
                    <a:pt x="3700" y="1728"/>
                  </a:lnTo>
                  <a:lnTo>
                    <a:pt x="3777" y="1718"/>
                  </a:lnTo>
                  <a:lnTo>
                    <a:pt x="3845" y="1689"/>
                  </a:lnTo>
                  <a:lnTo>
                    <a:pt x="3904" y="1644"/>
                  </a:lnTo>
                  <a:lnTo>
                    <a:pt x="3949" y="1585"/>
                  </a:lnTo>
                  <a:lnTo>
                    <a:pt x="3978" y="1517"/>
                  </a:lnTo>
                  <a:lnTo>
                    <a:pt x="3988" y="1440"/>
                  </a:lnTo>
                  <a:lnTo>
                    <a:pt x="3988" y="288"/>
                  </a:lnTo>
                  <a:lnTo>
                    <a:pt x="3978" y="211"/>
                  </a:lnTo>
                  <a:lnTo>
                    <a:pt x="3949" y="143"/>
                  </a:lnTo>
                  <a:lnTo>
                    <a:pt x="3904" y="84"/>
                  </a:lnTo>
                  <a:lnTo>
                    <a:pt x="3845" y="39"/>
                  </a:lnTo>
                  <a:lnTo>
                    <a:pt x="3777" y="10"/>
                  </a:lnTo>
                  <a:lnTo>
                    <a:pt x="37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7CDE025F-87F3-65B5-9D83-C83049EEB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" y="305"/>
              <a:ext cx="3988" cy="1728"/>
            </a:xfrm>
            <a:custGeom>
              <a:avLst/>
              <a:gdLst>
                <a:gd name="T0" fmla="+- 0 4046 3758"/>
                <a:gd name="T1" fmla="*/ T0 w 3988"/>
                <a:gd name="T2" fmla="+- 0 306 306"/>
                <a:gd name="T3" fmla="*/ 306 h 1728"/>
                <a:gd name="T4" fmla="+- 0 3969 3758"/>
                <a:gd name="T5" fmla="*/ T4 w 3988"/>
                <a:gd name="T6" fmla="+- 0 316 306"/>
                <a:gd name="T7" fmla="*/ 316 h 1728"/>
                <a:gd name="T8" fmla="+- 0 3901 3758"/>
                <a:gd name="T9" fmla="*/ T8 w 3988"/>
                <a:gd name="T10" fmla="+- 0 345 306"/>
                <a:gd name="T11" fmla="*/ 345 h 1728"/>
                <a:gd name="T12" fmla="+- 0 3842 3758"/>
                <a:gd name="T13" fmla="*/ T12 w 3988"/>
                <a:gd name="T14" fmla="+- 0 390 306"/>
                <a:gd name="T15" fmla="*/ 390 h 1728"/>
                <a:gd name="T16" fmla="+- 0 3797 3758"/>
                <a:gd name="T17" fmla="*/ T16 w 3988"/>
                <a:gd name="T18" fmla="+- 0 449 306"/>
                <a:gd name="T19" fmla="*/ 449 h 1728"/>
                <a:gd name="T20" fmla="+- 0 3768 3758"/>
                <a:gd name="T21" fmla="*/ T20 w 3988"/>
                <a:gd name="T22" fmla="+- 0 517 306"/>
                <a:gd name="T23" fmla="*/ 517 h 1728"/>
                <a:gd name="T24" fmla="+- 0 3758 3758"/>
                <a:gd name="T25" fmla="*/ T24 w 3988"/>
                <a:gd name="T26" fmla="+- 0 594 306"/>
                <a:gd name="T27" fmla="*/ 594 h 1728"/>
                <a:gd name="T28" fmla="+- 0 3758 3758"/>
                <a:gd name="T29" fmla="*/ T28 w 3988"/>
                <a:gd name="T30" fmla="+- 0 1746 306"/>
                <a:gd name="T31" fmla="*/ 1746 h 1728"/>
                <a:gd name="T32" fmla="+- 0 3768 3758"/>
                <a:gd name="T33" fmla="*/ T32 w 3988"/>
                <a:gd name="T34" fmla="+- 0 1823 306"/>
                <a:gd name="T35" fmla="*/ 1823 h 1728"/>
                <a:gd name="T36" fmla="+- 0 3797 3758"/>
                <a:gd name="T37" fmla="*/ T36 w 3988"/>
                <a:gd name="T38" fmla="+- 0 1891 306"/>
                <a:gd name="T39" fmla="*/ 1891 h 1728"/>
                <a:gd name="T40" fmla="+- 0 3842 3758"/>
                <a:gd name="T41" fmla="*/ T40 w 3988"/>
                <a:gd name="T42" fmla="+- 0 1950 306"/>
                <a:gd name="T43" fmla="*/ 1950 h 1728"/>
                <a:gd name="T44" fmla="+- 0 3901 3758"/>
                <a:gd name="T45" fmla="*/ T44 w 3988"/>
                <a:gd name="T46" fmla="+- 0 1995 306"/>
                <a:gd name="T47" fmla="*/ 1995 h 1728"/>
                <a:gd name="T48" fmla="+- 0 3969 3758"/>
                <a:gd name="T49" fmla="*/ T48 w 3988"/>
                <a:gd name="T50" fmla="+- 0 2024 306"/>
                <a:gd name="T51" fmla="*/ 2024 h 1728"/>
                <a:gd name="T52" fmla="+- 0 4046 3758"/>
                <a:gd name="T53" fmla="*/ T52 w 3988"/>
                <a:gd name="T54" fmla="+- 0 2034 306"/>
                <a:gd name="T55" fmla="*/ 2034 h 1728"/>
                <a:gd name="T56" fmla="+- 0 7458 3758"/>
                <a:gd name="T57" fmla="*/ T56 w 3988"/>
                <a:gd name="T58" fmla="+- 0 2034 306"/>
                <a:gd name="T59" fmla="*/ 2034 h 1728"/>
                <a:gd name="T60" fmla="+- 0 7535 3758"/>
                <a:gd name="T61" fmla="*/ T60 w 3988"/>
                <a:gd name="T62" fmla="+- 0 2024 306"/>
                <a:gd name="T63" fmla="*/ 2024 h 1728"/>
                <a:gd name="T64" fmla="+- 0 7603 3758"/>
                <a:gd name="T65" fmla="*/ T64 w 3988"/>
                <a:gd name="T66" fmla="+- 0 1995 306"/>
                <a:gd name="T67" fmla="*/ 1995 h 1728"/>
                <a:gd name="T68" fmla="+- 0 7662 3758"/>
                <a:gd name="T69" fmla="*/ T68 w 3988"/>
                <a:gd name="T70" fmla="+- 0 1950 306"/>
                <a:gd name="T71" fmla="*/ 1950 h 1728"/>
                <a:gd name="T72" fmla="+- 0 7707 3758"/>
                <a:gd name="T73" fmla="*/ T72 w 3988"/>
                <a:gd name="T74" fmla="+- 0 1891 306"/>
                <a:gd name="T75" fmla="*/ 1891 h 1728"/>
                <a:gd name="T76" fmla="+- 0 7736 3758"/>
                <a:gd name="T77" fmla="*/ T76 w 3988"/>
                <a:gd name="T78" fmla="+- 0 1823 306"/>
                <a:gd name="T79" fmla="*/ 1823 h 1728"/>
                <a:gd name="T80" fmla="+- 0 7746 3758"/>
                <a:gd name="T81" fmla="*/ T80 w 3988"/>
                <a:gd name="T82" fmla="+- 0 1746 306"/>
                <a:gd name="T83" fmla="*/ 1746 h 1728"/>
                <a:gd name="T84" fmla="+- 0 7746 3758"/>
                <a:gd name="T85" fmla="*/ T84 w 3988"/>
                <a:gd name="T86" fmla="+- 0 594 306"/>
                <a:gd name="T87" fmla="*/ 594 h 1728"/>
                <a:gd name="T88" fmla="+- 0 7736 3758"/>
                <a:gd name="T89" fmla="*/ T88 w 3988"/>
                <a:gd name="T90" fmla="+- 0 517 306"/>
                <a:gd name="T91" fmla="*/ 517 h 1728"/>
                <a:gd name="T92" fmla="+- 0 7707 3758"/>
                <a:gd name="T93" fmla="*/ T92 w 3988"/>
                <a:gd name="T94" fmla="+- 0 449 306"/>
                <a:gd name="T95" fmla="*/ 449 h 1728"/>
                <a:gd name="T96" fmla="+- 0 7662 3758"/>
                <a:gd name="T97" fmla="*/ T96 w 3988"/>
                <a:gd name="T98" fmla="+- 0 390 306"/>
                <a:gd name="T99" fmla="*/ 390 h 1728"/>
                <a:gd name="T100" fmla="+- 0 7603 3758"/>
                <a:gd name="T101" fmla="*/ T100 w 3988"/>
                <a:gd name="T102" fmla="+- 0 345 306"/>
                <a:gd name="T103" fmla="*/ 345 h 1728"/>
                <a:gd name="T104" fmla="+- 0 7535 3758"/>
                <a:gd name="T105" fmla="*/ T104 w 3988"/>
                <a:gd name="T106" fmla="+- 0 316 306"/>
                <a:gd name="T107" fmla="*/ 316 h 1728"/>
                <a:gd name="T108" fmla="+- 0 7458 3758"/>
                <a:gd name="T109" fmla="*/ T108 w 3988"/>
                <a:gd name="T110" fmla="+- 0 306 306"/>
                <a:gd name="T111" fmla="*/ 306 h 1728"/>
                <a:gd name="T112" fmla="+- 0 4046 3758"/>
                <a:gd name="T113" fmla="*/ T112 w 3988"/>
                <a:gd name="T114" fmla="+- 0 306 306"/>
                <a:gd name="T115" fmla="*/ 306 h 17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3988" h="1728">
                  <a:moveTo>
                    <a:pt x="288" y="0"/>
                  </a:moveTo>
                  <a:lnTo>
                    <a:pt x="211" y="10"/>
                  </a:lnTo>
                  <a:lnTo>
                    <a:pt x="143" y="39"/>
                  </a:lnTo>
                  <a:lnTo>
                    <a:pt x="84" y="84"/>
                  </a:lnTo>
                  <a:lnTo>
                    <a:pt x="39" y="143"/>
                  </a:lnTo>
                  <a:lnTo>
                    <a:pt x="10" y="211"/>
                  </a:lnTo>
                  <a:lnTo>
                    <a:pt x="0" y="288"/>
                  </a:lnTo>
                  <a:lnTo>
                    <a:pt x="0" y="1440"/>
                  </a:lnTo>
                  <a:lnTo>
                    <a:pt x="10" y="1517"/>
                  </a:lnTo>
                  <a:lnTo>
                    <a:pt x="39" y="1585"/>
                  </a:lnTo>
                  <a:lnTo>
                    <a:pt x="84" y="1644"/>
                  </a:lnTo>
                  <a:lnTo>
                    <a:pt x="143" y="1689"/>
                  </a:lnTo>
                  <a:lnTo>
                    <a:pt x="211" y="1718"/>
                  </a:lnTo>
                  <a:lnTo>
                    <a:pt x="288" y="1728"/>
                  </a:lnTo>
                  <a:lnTo>
                    <a:pt x="3700" y="1728"/>
                  </a:lnTo>
                  <a:lnTo>
                    <a:pt x="3777" y="1718"/>
                  </a:lnTo>
                  <a:lnTo>
                    <a:pt x="3845" y="1689"/>
                  </a:lnTo>
                  <a:lnTo>
                    <a:pt x="3904" y="1644"/>
                  </a:lnTo>
                  <a:lnTo>
                    <a:pt x="3949" y="1585"/>
                  </a:lnTo>
                  <a:lnTo>
                    <a:pt x="3978" y="1517"/>
                  </a:lnTo>
                  <a:lnTo>
                    <a:pt x="3988" y="1440"/>
                  </a:lnTo>
                  <a:lnTo>
                    <a:pt x="3988" y="288"/>
                  </a:lnTo>
                  <a:lnTo>
                    <a:pt x="3978" y="211"/>
                  </a:lnTo>
                  <a:lnTo>
                    <a:pt x="3949" y="143"/>
                  </a:lnTo>
                  <a:lnTo>
                    <a:pt x="3904" y="84"/>
                  </a:lnTo>
                  <a:lnTo>
                    <a:pt x="3845" y="39"/>
                  </a:lnTo>
                  <a:lnTo>
                    <a:pt x="3777" y="10"/>
                  </a:lnTo>
                  <a:lnTo>
                    <a:pt x="3700" y="0"/>
                  </a:lnTo>
                  <a:lnTo>
                    <a:pt x="28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508C43A-DBF7-488D-2741-2CD9752ACA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2" y="2897"/>
              <a:ext cx="3988" cy="1728"/>
            </a:xfrm>
            <a:custGeom>
              <a:avLst/>
              <a:gdLst>
                <a:gd name="T0" fmla="+- 0 5132 1432"/>
                <a:gd name="T1" fmla="*/ T0 w 3988"/>
                <a:gd name="T2" fmla="+- 0 2898 2898"/>
                <a:gd name="T3" fmla="*/ 2898 h 1728"/>
                <a:gd name="T4" fmla="+- 0 1720 1432"/>
                <a:gd name="T5" fmla="*/ T4 w 3988"/>
                <a:gd name="T6" fmla="+- 0 2898 2898"/>
                <a:gd name="T7" fmla="*/ 2898 h 1728"/>
                <a:gd name="T8" fmla="+- 0 1643 1432"/>
                <a:gd name="T9" fmla="*/ T8 w 3988"/>
                <a:gd name="T10" fmla="+- 0 2908 2898"/>
                <a:gd name="T11" fmla="*/ 2908 h 1728"/>
                <a:gd name="T12" fmla="+- 0 1575 1432"/>
                <a:gd name="T13" fmla="*/ T12 w 3988"/>
                <a:gd name="T14" fmla="+- 0 2937 2898"/>
                <a:gd name="T15" fmla="*/ 2937 h 1728"/>
                <a:gd name="T16" fmla="+- 0 1516 1432"/>
                <a:gd name="T17" fmla="*/ T16 w 3988"/>
                <a:gd name="T18" fmla="+- 0 2982 2898"/>
                <a:gd name="T19" fmla="*/ 2982 h 1728"/>
                <a:gd name="T20" fmla="+- 0 1471 1432"/>
                <a:gd name="T21" fmla="*/ T20 w 3988"/>
                <a:gd name="T22" fmla="+- 0 3041 2898"/>
                <a:gd name="T23" fmla="*/ 3041 h 1728"/>
                <a:gd name="T24" fmla="+- 0 1442 1432"/>
                <a:gd name="T25" fmla="*/ T24 w 3988"/>
                <a:gd name="T26" fmla="+- 0 3109 2898"/>
                <a:gd name="T27" fmla="*/ 3109 h 1728"/>
                <a:gd name="T28" fmla="+- 0 1432 1432"/>
                <a:gd name="T29" fmla="*/ T28 w 3988"/>
                <a:gd name="T30" fmla="+- 0 3186 2898"/>
                <a:gd name="T31" fmla="*/ 3186 h 1728"/>
                <a:gd name="T32" fmla="+- 0 1432 1432"/>
                <a:gd name="T33" fmla="*/ T32 w 3988"/>
                <a:gd name="T34" fmla="+- 0 4338 2898"/>
                <a:gd name="T35" fmla="*/ 4338 h 1728"/>
                <a:gd name="T36" fmla="+- 0 1442 1432"/>
                <a:gd name="T37" fmla="*/ T36 w 3988"/>
                <a:gd name="T38" fmla="+- 0 4415 2898"/>
                <a:gd name="T39" fmla="*/ 4415 h 1728"/>
                <a:gd name="T40" fmla="+- 0 1471 1432"/>
                <a:gd name="T41" fmla="*/ T40 w 3988"/>
                <a:gd name="T42" fmla="+- 0 4483 2898"/>
                <a:gd name="T43" fmla="*/ 4483 h 1728"/>
                <a:gd name="T44" fmla="+- 0 1516 1432"/>
                <a:gd name="T45" fmla="*/ T44 w 3988"/>
                <a:gd name="T46" fmla="+- 0 4542 2898"/>
                <a:gd name="T47" fmla="*/ 4542 h 1728"/>
                <a:gd name="T48" fmla="+- 0 1575 1432"/>
                <a:gd name="T49" fmla="*/ T48 w 3988"/>
                <a:gd name="T50" fmla="+- 0 4587 2898"/>
                <a:gd name="T51" fmla="*/ 4587 h 1728"/>
                <a:gd name="T52" fmla="+- 0 1643 1432"/>
                <a:gd name="T53" fmla="*/ T52 w 3988"/>
                <a:gd name="T54" fmla="+- 0 4616 2898"/>
                <a:gd name="T55" fmla="*/ 4616 h 1728"/>
                <a:gd name="T56" fmla="+- 0 1720 1432"/>
                <a:gd name="T57" fmla="*/ T56 w 3988"/>
                <a:gd name="T58" fmla="+- 0 4626 2898"/>
                <a:gd name="T59" fmla="*/ 4626 h 1728"/>
                <a:gd name="T60" fmla="+- 0 5132 1432"/>
                <a:gd name="T61" fmla="*/ T60 w 3988"/>
                <a:gd name="T62" fmla="+- 0 4626 2898"/>
                <a:gd name="T63" fmla="*/ 4626 h 1728"/>
                <a:gd name="T64" fmla="+- 0 5209 1432"/>
                <a:gd name="T65" fmla="*/ T64 w 3988"/>
                <a:gd name="T66" fmla="+- 0 4616 2898"/>
                <a:gd name="T67" fmla="*/ 4616 h 1728"/>
                <a:gd name="T68" fmla="+- 0 5277 1432"/>
                <a:gd name="T69" fmla="*/ T68 w 3988"/>
                <a:gd name="T70" fmla="+- 0 4587 2898"/>
                <a:gd name="T71" fmla="*/ 4587 h 1728"/>
                <a:gd name="T72" fmla="+- 0 5336 1432"/>
                <a:gd name="T73" fmla="*/ T72 w 3988"/>
                <a:gd name="T74" fmla="+- 0 4542 2898"/>
                <a:gd name="T75" fmla="*/ 4542 h 1728"/>
                <a:gd name="T76" fmla="+- 0 5381 1432"/>
                <a:gd name="T77" fmla="*/ T76 w 3988"/>
                <a:gd name="T78" fmla="+- 0 4483 2898"/>
                <a:gd name="T79" fmla="*/ 4483 h 1728"/>
                <a:gd name="T80" fmla="+- 0 5410 1432"/>
                <a:gd name="T81" fmla="*/ T80 w 3988"/>
                <a:gd name="T82" fmla="+- 0 4415 2898"/>
                <a:gd name="T83" fmla="*/ 4415 h 1728"/>
                <a:gd name="T84" fmla="+- 0 5420 1432"/>
                <a:gd name="T85" fmla="*/ T84 w 3988"/>
                <a:gd name="T86" fmla="+- 0 4338 2898"/>
                <a:gd name="T87" fmla="*/ 4338 h 1728"/>
                <a:gd name="T88" fmla="+- 0 5420 1432"/>
                <a:gd name="T89" fmla="*/ T88 w 3988"/>
                <a:gd name="T90" fmla="+- 0 3186 2898"/>
                <a:gd name="T91" fmla="*/ 3186 h 1728"/>
                <a:gd name="T92" fmla="+- 0 5410 1432"/>
                <a:gd name="T93" fmla="*/ T92 w 3988"/>
                <a:gd name="T94" fmla="+- 0 3109 2898"/>
                <a:gd name="T95" fmla="*/ 3109 h 1728"/>
                <a:gd name="T96" fmla="+- 0 5381 1432"/>
                <a:gd name="T97" fmla="*/ T96 w 3988"/>
                <a:gd name="T98" fmla="+- 0 3041 2898"/>
                <a:gd name="T99" fmla="*/ 3041 h 1728"/>
                <a:gd name="T100" fmla="+- 0 5336 1432"/>
                <a:gd name="T101" fmla="*/ T100 w 3988"/>
                <a:gd name="T102" fmla="+- 0 2982 2898"/>
                <a:gd name="T103" fmla="*/ 2982 h 1728"/>
                <a:gd name="T104" fmla="+- 0 5277 1432"/>
                <a:gd name="T105" fmla="*/ T104 w 3988"/>
                <a:gd name="T106" fmla="+- 0 2937 2898"/>
                <a:gd name="T107" fmla="*/ 2937 h 1728"/>
                <a:gd name="T108" fmla="+- 0 5209 1432"/>
                <a:gd name="T109" fmla="*/ T108 w 3988"/>
                <a:gd name="T110" fmla="+- 0 2908 2898"/>
                <a:gd name="T111" fmla="*/ 2908 h 1728"/>
                <a:gd name="T112" fmla="+- 0 5132 1432"/>
                <a:gd name="T113" fmla="*/ T112 w 3988"/>
                <a:gd name="T114" fmla="+- 0 2898 2898"/>
                <a:gd name="T115" fmla="*/ 2898 h 17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3988" h="1728">
                  <a:moveTo>
                    <a:pt x="3700" y="0"/>
                  </a:moveTo>
                  <a:lnTo>
                    <a:pt x="288" y="0"/>
                  </a:lnTo>
                  <a:lnTo>
                    <a:pt x="211" y="10"/>
                  </a:lnTo>
                  <a:lnTo>
                    <a:pt x="143" y="39"/>
                  </a:lnTo>
                  <a:lnTo>
                    <a:pt x="84" y="84"/>
                  </a:lnTo>
                  <a:lnTo>
                    <a:pt x="39" y="143"/>
                  </a:lnTo>
                  <a:lnTo>
                    <a:pt x="10" y="211"/>
                  </a:lnTo>
                  <a:lnTo>
                    <a:pt x="0" y="288"/>
                  </a:lnTo>
                  <a:lnTo>
                    <a:pt x="0" y="1440"/>
                  </a:lnTo>
                  <a:lnTo>
                    <a:pt x="10" y="1517"/>
                  </a:lnTo>
                  <a:lnTo>
                    <a:pt x="39" y="1585"/>
                  </a:lnTo>
                  <a:lnTo>
                    <a:pt x="84" y="1644"/>
                  </a:lnTo>
                  <a:lnTo>
                    <a:pt x="143" y="1689"/>
                  </a:lnTo>
                  <a:lnTo>
                    <a:pt x="211" y="1718"/>
                  </a:lnTo>
                  <a:lnTo>
                    <a:pt x="288" y="1728"/>
                  </a:lnTo>
                  <a:lnTo>
                    <a:pt x="3700" y="1728"/>
                  </a:lnTo>
                  <a:lnTo>
                    <a:pt x="3777" y="1718"/>
                  </a:lnTo>
                  <a:lnTo>
                    <a:pt x="3845" y="1689"/>
                  </a:lnTo>
                  <a:lnTo>
                    <a:pt x="3904" y="1644"/>
                  </a:lnTo>
                  <a:lnTo>
                    <a:pt x="3949" y="1585"/>
                  </a:lnTo>
                  <a:lnTo>
                    <a:pt x="3978" y="1517"/>
                  </a:lnTo>
                  <a:lnTo>
                    <a:pt x="3988" y="1440"/>
                  </a:lnTo>
                  <a:lnTo>
                    <a:pt x="3988" y="288"/>
                  </a:lnTo>
                  <a:lnTo>
                    <a:pt x="3978" y="211"/>
                  </a:lnTo>
                  <a:lnTo>
                    <a:pt x="3949" y="143"/>
                  </a:lnTo>
                  <a:lnTo>
                    <a:pt x="3904" y="84"/>
                  </a:lnTo>
                  <a:lnTo>
                    <a:pt x="3845" y="39"/>
                  </a:lnTo>
                  <a:lnTo>
                    <a:pt x="3777" y="10"/>
                  </a:lnTo>
                  <a:lnTo>
                    <a:pt x="37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B5E56E1-3440-BE9A-F736-5D0ED441C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2" y="2897"/>
              <a:ext cx="3988" cy="1728"/>
            </a:xfrm>
            <a:custGeom>
              <a:avLst/>
              <a:gdLst>
                <a:gd name="T0" fmla="+- 0 1720 1432"/>
                <a:gd name="T1" fmla="*/ T0 w 3988"/>
                <a:gd name="T2" fmla="+- 0 2898 2898"/>
                <a:gd name="T3" fmla="*/ 2898 h 1728"/>
                <a:gd name="T4" fmla="+- 0 1643 1432"/>
                <a:gd name="T5" fmla="*/ T4 w 3988"/>
                <a:gd name="T6" fmla="+- 0 2908 2898"/>
                <a:gd name="T7" fmla="*/ 2908 h 1728"/>
                <a:gd name="T8" fmla="+- 0 1575 1432"/>
                <a:gd name="T9" fmla="*/ T8 w 3988"/>
                <a:gd name="T10" fmla="+- 0 2937 2898"/>
                <a:gd name="T11" fmla="*/ 2937 h 1728"/>
                <a:gd name="T12" fmla="+- 0 1516 1432"/>
                <a:gd name="T13" fmla="*/ T12 w 3988"/>
                <a:gd name="T14" fmla="+- 0 2982 2898"/>
                <a:gd name="T15" fmla="*/ 2982 h 1728"/>
                <a:gd name="T16" fmla="+- 0 1471 1432"/>
                <a:gd name="T17" fmla="*/ T16 w 3988"/>
                <a:gd name="T18" fmla="+- 0 3041 2898"/>
                <a:gd name="T19" fmla="*/ 3041 h 1728"/>
                <a:gd name="T20" fmla="+- 0 1442 1432"/>
                <a:gd name="T21" fmla="*/ T20 w 3988"/>
                <a:gd name="T22" fmla="+- 0 3109 2898"/>
                <a:gd name="T23" fmla="*/ 3109 h 1728"/>
                <a:gd name="T24" fmla="+- 0 1432 1432"/>
                <a:gd name="T25" fmla="*/ T24 w 3988"/>
                <a:gd name="T26" fmla="+- 0 3186 2898"/>
                <a:gd name="T27" fmla="*/ 3186 h 1728"/>
                <a:gd name="T28" fmla="+- 0 1432 1432"/>
                <a:gd name="T29" fmla="*/ T28 w 3988"/>
                <a:gd name="T30" fmla="+- 0 4338 2898"/>
                <a:gd name="T31" fmla="*/ 4338 h 1728"/>
                <a:gd name="T32" fmla="+- 0 1442 1432"/>
                <a:gd name="T33" fmla="*/ T32 w 3988"/>
                <a:gd name="T34" fmla="+- 0 4415 2898"/>
                <a:gd name="T35" fmla="*/ 4415 h 1728"/>
                <a:gd name="T36" fmla="+- 0 1471 1432"/>
                <a:gd name="T37" fmla="*/ T36 w 3988"/>
                <a:gd name="T38" fmla="+- 0 4483 2898"/>
                <a:gd name="T39" fmla="*/ 4483 h 1728"/>
                <a:gd name="T40" fmla="+- 0 1516 1432"/>
                <a:gd name="T41" fmla="*/ T40 w 3988"/>
                <a:gd name="T42" fmla="+- 0 4542 2898"/>
                <a:gd name="T43" fmla="*/ 4542 h 1728"/>
                <a:gd name="T44" fmla="+- 0 1575 1432"/>
                <a:gd name="T45" fmla="*/ T44 w 3988"/>
                <a:gd name="T46" fmla="+- 0 4587 2898"/>
                <a:gd name="T47" fmla="*/ 4587 h 1728"/>
                <a:gd name="T48" fmla="+- 0 1643 1432"/>
                <a:gd name="T49" fmla="*/ T48 w 3988"/>
                <a:gd name="T50" fmla="+- 0 4616 2898"/>
                <a:gd name="T51" fmla="*/ 4616 h 1728"/>
                <a:gd name="T52" fmla="+- 0 1720 1432"/>
                <a:gd name="T53" fmla="*/ T52 w 3988"/>
                <a:gd name="T54" fmla="+- 0 4626 2898"/>
                <a:gd name="T55" fmla="*/ 4626 h 1728"/>
                <a:gd name="T56" fmla="+- 0 5132 1432"/>
                <a:gd name="T57" fmla="*/ T56 w 3988"/>
                <a:gd name="T58" fmla="+- 0 4626 2898"/>
                <a:gd name="T59" fmla="*/ 4626 h 1728"/>
                <a:gd name="T60" fmla="+- 0 5209 1432"/>
                <a:gd name="T61" fmla="*/ T60 w 3988"/>
                <a:gd name="T62" fmla="+- 0 4616 2898"/>
                <a:gd name="T63" fmla="*/ 4616 h 1728"/>
                <a:gd name="T64" fmla="+- 0 5277 1432"/>
                <a:gd name="T65" fmla="*/ T64 w 3988"/>
                <a:gd name="T66" fmla="+- 0 4587 2898"/>
                <a:gd name="T67" fmla="*/ 4587 h 1728"/>
                <a:gd name="T68" fmla="+- 0 5336 1432"/>
                <a:gd name="T69" fmla="*/ T68 w 3988"/>
                <a:gd name="T70" fmla="+- 0 4542 2898"/>
                <a:gd name="T71" fmla="*/ 4542 h 1728"/>
                <a:gd name="T72" fmla="+- 0 5381 1432"/>
                <a:gd name="T73" fmla="*/ T72 w 3988"/>
                <a:gd name="T74" fmla="+- 0 4483 2898"/>
                <a:gd name="T75" fmla="*/ 4483 h 1728"/>
                <a:gd name="T76" fmla="+- 0 5410 1432"/>
                <a:gd name="T77" fmla="*/ T76 w 3988"/>
                <a:gd name="T78" fmla="+- 0 4415 2898"/>
                <a:gd name="T79" fmla="*/ 4415 h 1728"/>
                <a:gd name="T80" fmla="+- 0 5420 1432"/>
                <a:gd name="T81" fmla="*/ T80 w 3988"/>
                <a:gd name="T82" fmla="+- 0 4338 2898"/>
                <a:gd name="T83" fmla="*/ 4338 h 1728"/>
                <a:gd name="T84" fmla="+- 0 5420 1432"/>
                <a:gd name="T85" fmla="*/ T84 w 3988"/>
                <a:gd name="T86" fmla="+- 0 3186 2898"/>
                <a:gd name="T87" fmla="*/ 3186 h 1728"/>
                <a:gd name="T88" fmla="+- 0 5410 1432"/>
                <a:gd name="T89" fmla="*/ T88 w 3988"/>
                <a:gd name="T90" fmla="+- 0 3109 2898"/>
                <a:gd name="T91" fmla="*/ 3109 h 1728"/>
                <a:gd name="T92" fmla="+- 0 5381 1432"/>
                <a:gd name="T93" fmla="*/ T92 w 3988"/>
                <a:gd name="T94" fmla="+- 0 3041 2898"/>
                <a:gd name="T95" fmla="*/ 3041 h 1728"/>
                <a:gd name="T96" fmla="+- 0 5336 1432"/>
                <a:gd name="T97" fmla="*/ T96 w 3988"/>
                <a:gd name="T98" fmla="+- 0 2982 2898"/>
                <a:gd name="T99" fmla="*/ 2982 h 1728"/>
                <a:gd name="T100" fmla="+- 0 5277 1432"/>
                <a:gd name="T101" fmla="*/ T100 w 3988"/>
                <a:gd name="T102" fmla="+- 0 2937 2898"/>
                <a:gd name="T103" fmla="*/ 2937 h 1728"/>
                <a:gd name="T104" fmla="+- 0 5209 1432"/>
                <a:gd name="T105" fmla="*/ T104 w 3988"/>
                <a:gd name="T106" fmla="+- 0 2908 2898"/>
                <a:gd name="T107" fmla="*/ 2908 h 1728"/>
                <a:gd name="T108" fmla="+- 0 5132 1432"/>
                <a:gd name="T109" fmla="*/ T108 w 3988"/>
                <a:gd name="T110" fmla="+- 0 2898 2898"/>
                <a:gd name="T111" fmla="*/ 2898 h 1728"/>
                <a:gd name="T112" fmla="+- 0 1720 1432"/>
                <a:gd name="T113" fmla="*/ T112 w 3988"/>
                <a:gd name="T114" fmla="+- 0 2898 2898"/>
                <a:gd name="T115" fmla="*/ 2898 h 17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3988" h="1728">
                  <a:moveTo>
                    <a:pt x="288" y="0"/>
                  </a:moveTo>
                  <a:lnTo>
                    <a:pt x="211" y="10"/>
                  </a:lnTo>
                  <a:lnTo>
                    <a:pt x="143" y="39"/>
                  </a:lnTo>
                  <a:lnTo>
                    <a:pt x="84" y="84"/>
                  </a:lnTo>
                  <a:lnTo>
                    <a:pt x="39" y="143"/>
                  </a:lnTo>
                  <a:lnTo>
                    <a:pt x="10" y="211"/>
                  </a:lnTo>
                  <a:lnTo>
                    <a:pt x="0" y="288"/>
                  </a:lnTo>
                  <a:lnTo>
                    <a:pt x="0" y="1440"/>
                  </a:lnTo>
                  <a:lnTo>
                    <a:pt x="10" y="1517"/>
                  </a:lnTo>
                  <a:lnTo>
                    <a:pt x="39" y="1585"/>
                  </a:lnTo>
                  <a:lnTo>
                    <a:pt x="84" y="1644"/>
                  </a:lnTo>
                  <a:lnTo>
                    <a:pt x="143" y="1689"/>
                  </a:lnTo>
                  <a:lnTo>
                    <a:pt x="211" y="1718"/>
                  </a:lnTo>
                  <a:lnTo>
                    <a:pt x="288" y="1728"/>
                  </a:lnTo>
                  <a:lnTo>
                    <a:pt x="3700" y="1728"/>
                  </a:lnTo>
                  <a:lnTo>
                    <a:pt x="3777" y="1718"/>
                  </a:lnTo>
                  <a:lnTo>
                    <a:pt x="3845" y="1689"/>
                  </a:lnTo>
                  <a:lnTo>
                    <a:pt x="3904" y="1644"/>
                  </a:lnTo>
                  <a:lnTo>
                    <a:pt x="3949" y="1585"/>
                  </a:lnTo>
                  <a:lnTo>
                    <a:pt x="3978" y="1517"/>
                  </a:lnTo>
                  <a:lnTo>
                    <a:pt x="3988" y="1440"/>
                  </a:lnTo>
                  <a:lnTo>
                    <a:pt x="3988" y="288"/>
                  </a:lnTo>
                  <a:lnTo>
                    <a:pt x="3978" y="211"/>
                  </a:lnTo>
                  <a:lnTo>
                    <a:pt x="3949" y="143"/>
                  </a:lnTo>
                  <a:lnTo>
                    <a:pt x="3904" y="84"/>
                  </a:lnTo>
                  <a:lnTo>
                    <a:pt x="3845" y="39"/>
                  </a:lnTo>
                  <a:lnTo>
                    <a:pt x="3777" y="10"/>
                  </a:lnTo>
                  <a:lnTo>
                    <a:pt x="3700" y="0"/>
                  </a:lnTo>
                  <a:lnTo>
                    <a:pt x="28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70C21CDF-43C6-B543-3DA2-3CD6462C1D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4" y="2897"/>
              <a:ext cx="3988" cy="1728"/>
            </a:xfrm>
            <a:custGeom>
              <a:avLst/>
              <a:gdLst>
                <a:gd name="T0" fmla="+- 0 9784 6084"/>
                <a:gd name="T1" fmla="*/ T0 w 3988"/>
                <a:gd name="T2" fmla="+- 0 2898 2898"/>
                <a:gd name="T3" fmla="*/ 2898 h 1728"/>
                <a:gd name="T4" fmla="+- 0 6372 6084"/>
                <a:gd name="T5" fmla="*/ T4 w 3988"/>
                <a:gd name="T6" fmla="+- 0 2898 2898"/>
                <a:gd name="T7" fmla="*/ 2898 h 1728"/>
                <a:gd name="T8" fmla="+- 0 6295 6084"/>
                <a:gd name="T9" fmla="*/ T8 w 3988"/>
                <a:gd name="T10" fmla="+- 0 2908 2898"/>
                <a:gd name="T11" fmla="*/ 2908 h 1728"/>
                <a:gd name="T12" fmla="+- 0 6227 6084"/>
                <a:gd name="T13" fmla="*/ T12 w 3988"/>
                <a:gd name="T14" fmla="+- 0 2937 2898"/>
                <a:gd name="T15" fmla="*/ 2937 h 1728"/>
                <a:gd name="T16" fmla="+- 0 6168 6084"/>
                <a:gd name="T17" fmla="*/ T16 w 3988"/>
                <a:gd name="T18" fmla="+- 0 2982 2898"/>
                <a:gd name="T19" fmla="*/ 2982 h 1728"/>
                <a:gd name="T20" fmla="+- 0 6123 6084"/>
                <a:gd name="T21" fmla="*/ T20 w 3988"/>
                <a:gd name="T22" fmla="+- 0 3041 2898"/>
                <a:gd name="T23" fmla="*/ 3041 h 1728"/>
                <a:gd name="T24" fmla="+- 0 6094 6084"/>
                <a:gd name="T25" fmla="*/ T24 w 3988"/>
                <a:gd name="T26" fmla="+- 0 3109 2898"/>
                <a:gd name="T27" fmla="*/ 3109 h 1728"/>
                <a:gd name="T28" fmla="+- 0 6084 6084"/>
                <a:gd name="T29" fmla="*/ T28 w 3988"/>
                <a:gd name="T30" fmla="+- 0 3186 2898"/>
                <a:gd name="T31" fmla="*/ 3186 h 1728"/>
                <a:gd name="T32" fmla="+- 0 6084 6084"/>
                <a:gd name="T33" fmla="*/ T32 w 3988"/>
                <a:gd name="T34" fmla="+- 0 4338 2898"/>
                <a:gd name="T35" fmla="*/ 4338 h 1728"/>
                <a:gd name="T36" fmla="+- 0 6094 6084"/>
                <a:gd name="T37" fmla="*/ T36 w 3988"/>
                <a:gd name="T38" fmla="+- 0 4415 2898"/>
                <a:gd name="T39" fmla="*/ 4415 h 1728"/>
                <a:gd name="T40" fmla="+- 0 6123 6084"/>
                <a:gd name="T41" fmla="*/ T40 w 3988"/>
                <a:gd name="T42" fmla="+- 0 4483 2898"/>
                <a:gd name="T43" fmla="*/ 4483 h 1728"/>
                <a:gd name="T44" fmla="+- 0 6168 6084"/>
                <a:gd name="T45" fmla="*/ T44 w 3988"/>
                <a:gd name="T46" fmla="+- 0 4542 2898"/>
                <a:gd name="T47" fmla="*/ 4542 h 1728"/>
                <a:gd name="T48" fmla="+- 0 6227 6084"/>
                <a:gd name="T49" fmla="*/ T48 w 3988"/>
                <a:gd name="T50" fmla="+- 0 4587 2898"/>
                <a:gd name="T51" fmla="*/ 4587 h 1728"/>
                <a:gd name="T52" fmla="+- 0 6295 6084"/>
                <a:gd name="T53" fmla="*/ T52 w 3988"/>
                <a:gd name="T54" fmla="+- 0 4616 2898"/>
                <a:gd name="T55" fmla="*/ 4616 h 1728"/>
                <a:gd name="T56" fmla="+- 0 6372 6084"/>
                <a:gd name="T57" fmla="*/ T56 w 3988"/>
                <a:gd name="T58" fmla="+- 0 4626 2898"/>
                <a:gd name="T59" fmla="*/ 4626 h 1728"/>
                <a:gd name="T60" fmla="+- 0 9784 6084"/>
                <a:gd name="T61" fmla="*/ T60 w 3988"/>
                <a:gd name="T62" fmla="+- 0 4626 2898"/>
                <a:gd name="T63" fmla="*/ 4626 h 1728"/>
                <a:gd name="T64" fmla="+- 0 9861 6084"/>
                <a:gd name="T65" fmla="*/ T64 w 3988"/>
                <a:gd name="T66" fmla="+- 0 4616 2898"/>
                <a:gd name="T67" fmla="*/ 4616 h 1728"/>
                <a:gd name="T68" fmla="+- 0 9929 6084"/>
                <a:gd name="T69" fmla="*/ T68 w 3988"/>
                <a:gd name="T70" fmla="+- 0 4587 2898"/>
                <a:gd name="T71" fmla="*/ 4587 h 1728"/>
                <a:gd name="T72" fmla="+- 0 9988 6084"/>
                <a:gd name="T73" fmla="*/ T72 w 3988"/>
                <a:gd name="T74" fmla="+- 0 4542 2898"/>
                <a:gd name="T75" fmla="*/ 4542 h 1728"/>
                <a:gd name="T76" fmla="+- 0 10033 6084"/>
                <a:gd name="T77" fmla="*/ T76 w 3988"/>
                <a:gd name="T78" fmla="+- 0 4483 2898"/>
                <a:gd name="T79" fmla="*/ 4483 h 1728"/>
                <a:gd name="T80" fmla="+- 0 10062 6084"/>
                <a:gd name="T81" fmla="*/ T80 w 3988"/>
                <a:gd name="T82" fmla="+- 0 4415 2898"/>
                <a:gd name="T83" fmla="*/ 4415 h 1728"/>
                <a:gd name="T84" fmla="+- 0 10072 6084"/>
                <a:gd name="T85" fmla="*/ T84 w 3988"/>
                <a:gd name="T86" fmla="+- 0 4338 2898"/>
                <a:gd name="T87" fmla="*/ 4338 h 1728"/>
                <a:gd name="T88" fmla="+- 0 10072 6084"/>
                <a:gd name="T89" fmla="*/ T88 w 3988"/>
                <a:gd name="T90" fmla="+- 0 3186 2898"/>
                <a:gd name="T91" fmla="*/ 3186 h 1728"/>
                <a:gd name="T92" fmla="+- 0 10062 6084"/>
                <a:gd name="T93" fmla="*/ T92 w 3988"/>
                <a:gd name="T94" fmla="+- 0 3109 2898"/>
                <a:gd name="T95" fmla="*/ 3109 h 1728"/>
                <a:gd name="T96" fmla="+- 0 10033 6084"/>
                <a:gd name="T97" fmla="*/ T96 w 3988"/>
                <a:gd name="T98" fmla="+- 0 3041 2898"/>
                <a:gd name="T99" fmla="*/ 3041 h 1728"/>
                <a:gd name="T100" fmla="+- 0 9988 6084"/>
                <a:gd name="T101" fmla="*/ T100 w 3988"/>
                <a:gd name="T102" fmla="+- 0 2982 2898"/>
                <a:gd name="T103" fmla="*/ 2982 h 1728"/>
                <a:gd name="T104" fmla="+- 0 9929 6084"/>
                <a:gd name="T105" fmla="*/ T104 w 3988"/>
                <a:gd name="T106" fmla="+- 0 2937 2898"/>
                <a:gd name="T107" fmla="*/ 2937 h 1728"/>
                <a:gd name="T108" fmla="+- 0 9861 6084"/>
                <a:gd name="T109" fmla="*/ T108 w 3988"/>
                <a:gd name="T110" fmla="+- 0 2908 2898"/>
                <a:gd name="T111" fmla="*/ 2908 h 1728"/>
                <a:gd name="T112" fmla="+- 0 9784 6084"/>
                <a:gd name="T113" fmla="*/ T112 w 3988"/>
                <a:gd name="T114" fmla="+- 0 2898 2898"/>
                <a:gd name="T115" fmla="*/ 2898 h 17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3988" h="1728">
                  <a:moveTo>
                    <a:pt x="3700" y="0"/>
                  </a:moveTo>
                  <a:lnTo>
                    <a:pt x="288" y="0"/>
                  </a:lnTo>
                  <a:lnTo>
                    <a:pt x="211" y="10"/>
                  </a:lnTo>
                  <a:lnTo>
                    <a:pt x="143" y="39"/>
                  </a:lnTo>
                  <a:lnTo>
                    <a:pt x="84" y="84"/>
                  </a:lnTo>
                  <a:lnTo>
                    <a:pt x="39" y="143"/>
                  </a:lnTo>
                  <a:lnTo>
                    <a:pt x="10" y="211"/>
                  </a:lnTo>
                  <a:lnTo>
                    <a:pt x="0" y="288"/>
                  </a:lnTo>
                  <a:lnTo>
                    <a:pt x="0" y="1440"/>
                  </a:lnTo>
                  <a:lnTo>
                    <a:pt x="10" y="1517"/>
                  </a:lnTo>
                  <a:lnTo>
                    <a:pt x="39" y="1585"/>
                  </a:lnTo>
                  <a:lnTo>
                    <a:pt x="84" y="1644"/>
                  </a:lnTo>
                  <a:lnTo>
                    <a:pt x="143" y="1689"/>
                  </a:lnTo>
                  <a:lnTo>
                    <a:pt x="211" y="1718"/>
                  </a:lnTo>
                  <a:lnTo>
                    <a:pt x="288" y="1728"/>
                  </a:lnTo>
                  <a:lnTo>
                    <a:pt x="3700" y="1728"/>
                  </a:lnTo>
                  <a:lnTo>
                    <a:pt x="3777" y="1718"/>
                  </a:lnTo>
                  <a:lnTo>
                    <a:pt x="3845" y="1689"/>
                  </a:lnTo>
                  <a:lnTo>
                    <a:pt x="3904" y="1644"/>
                  </a:lnTo>
                  <a:lnTo>
                    <a:pt x="3949" y="1585"/>
                  </a:lnTo>
                  <a:lnTo>
                    <a:pt x="3978" y="1517"/>
                  </a:lnTo>
                  <a:lnTo>
                    <a:pt x="3988" y="1440"/>
                  </a:lnTo>
                  <a:lnTo>
                    <a:pt x="3988" y="288"/>
                  </a:lnTo>
                  <a:lnTo>
                    <a:pt x="3978" y="211"/>
                  </a:lnTo>
                  <a:lnTo>
                    <a:pt x="3949" y="143"/>
                  </a:lnTo>
                  <a:lnTo>
                    <a:pt x="3904" y="84"/>
                  </a:lnTo>
                  <a:lnTo>
                    <a:pt x="3845" y="39"/>
                  </a:lnTo>
                  <a:lnTo>
                    <a:pt x="3777" y="10"/>
                  </a:lnTo>
                  <a:lnTo>
                    <a:pt x="37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099D970-8A08-81D5-986B-6565994A6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4" y="2897"/>
              <a:ext cx="3988" cy="1728"/>
            </a:xfrm>
            <a:custGeom>
              <a:avLst/>
              <a:gdLst>
                <a:gd name="T0" fmla="+- 0 6372 6084"/>
                <a:gd name="T1" fmla="*/ T0 w 3988"/>
                <a:gd name="T2" fmla="+- 0 2898 2898"/>
                <a:gd name="T3" fmla="*/ 2898 h 1728"/>
                <a:gd name="T4" fmla="+- 0 6295 6084"/>
                <a:gd name="T5" fmla="*/ T4 w 3988"/>
                <a:gd name="T6" fmla="+- 0 2908 2898"/>
                <a:gd name="T7" fmla="*/ 2908 h 1728"/>
                <a:gd name="T8" fmla="+- 0 6227 6084"/>
                <a:gd name="T9" fmla="*/ T8 w 3988"/>
                <a:gd name="T10" fmla="+- 0 2937 2898"/>
                <a:gd name="T11" fmla="*/ 2937 h 1728"/>
                <a:gd name="T12" fmla="+- 0 6168 6084"/>
                <a:gd name="T13" fmla="*/ T12 w 3988"/>
                <a:gd name="T14" fmla="+- 0 2982 2898"/>
                <a:gd name="T15" fmla="*/ 2982 h 1728"/>
                <a:gd name="T16" fmla="+- 0 6123 6084"/>
                <a:gd name="T17" fmla="*/ T16 w 3988"/>
                <a:gd name="T18" fmla="+- 0 3041 2898"/>
                <a:gd name="T19" fmla="*/ 3041 h 1728"/>
                <a:gd name="T20" fmla="+- 0 6094 6084"/>
                <a:gd name="T21" fmla="*/ T20 w 3988"/>
                <a:gd name="T22" fmla="+- 0 3109 2898"/>
                <a:gd name="T23" fmla="*/ 3109 h 1728"/>
                <a:gd name="T24" fmla="+- 0 6084 6084"/>
                <a:gd name="T25" fmla="*/ T24 w 3988"/>
                <a:gd name="T26" fmla="+- 0 3186 2898"/>
                <a:gd name="T27" fmla="*/ 3186 h 1728"/>
                <a:gd name="T28" fmla="+- 0 6084 6084"/>
                <a:gd name="T29" fmla="*/ T28 w 3988"/>
                <a:gd name="T30" fmla="+- 0 4338 2898"/>
                <a:gd name="T31" fmla="*/ 4338 h 1728"/>
                <a:gd name="T32" fmla="+- 0 6094 6084"/>
                <a:gd name="T33" fmla="*/ T32 w 3988"/>
                <a:gd name="T34" fmla="+- 0 4415 2898"/>
                <a:gd name="T35" fmla="*/ 4415 h 1728"/>
                <a:gd name="T36" fmla="+- 0 6123 6084"/>
                <a:gd name="T37" fmla="*/ T36 w 3988"/>
                <a:gd name="T38" fmla="+- 0 4483 2898"/>
                <a:gd name="T39" fmla="*/ 4483 h 1728"/>
                <a:gd name="T40" fmla="+- 0 6168 6084"/>
                <a:gd name="T41" fmla="*/ T40 w 3988"/>
                <a:gd name="T42" fmla="+- 0 4542 2898"/>
                <a:gd name="T43" fmla="*/ 4542 h 1728"/>
                <a:gd name="T44" fmla="+- 0 6227 6084"/>
                <a:gd name="T45" fmla="*/ T44 w 3988"/>
                <a:gd name="T46" fmla="+- 0 4587 2898"/>
                <a:gd name="T47" fmla="*/ 4587 h 1728"/>
                <a:gd name="T48" fmla="+- 0 6295 6084"/>
                <a:gd name="T49" fmla="*/ T48 w 3988"/>
                <a:gd name="T50" fmla="+- 0 4616 2898"/>
                <a:gd name="T51" fmla="*/ 4616 h 1728"/>
                <a:gd name="T52" fmla="+- 0 6372 6084"/>
                <a:gd name="T53" fmla="*/ T52 w 3988"/>
                <a:gd name="T54" fmla="+- 0 4626 2898"/>
                <a:gd name="T55" fmla="*/ 4626 h 1728"/>
                <a:gd name="T56" fmla="+- 0 9784 6084"/>
                <a:gd name="T57" fmla="*/ T56 w 3988"/>
                <a:gd name="T58" fmla="+- 0 4626 2898"/>
                <a:gd name="T59" fmla="*/ 4626 h 1728"/>
                <a:gd name="T60" fmla="+- 0 9861 6084"/>
                <a:gd name="T61" fmla="*/ T60 w 3988"/>
                <a:gd name="T62" fmla="+- 0 4616 2898"/>
                <a:gd name="T63" fmla="*/ 4616 h 1728"/>
                <a:gd name="T64" fmla="+- 0 9929 6084"/>
                <a:gd name="T65" fmla="*/ T64 w 3988"/>
                <a:gd name="T66" fmla="+- 0 4587 2898"/>
                <a:gd name="T67" fmla="*/ 4587 h 1728"/>
                <a:gd name="T68" fmla="+- 0 9988 6084"/>
                <a:gd name="T69" fmla="*/ T68 w 3988"/>
                <a:gd name="T70" fmla="+- 0 4542 2898"/>
                <a:gd name="T71" fmla="*/ 4542 h 1728"/>
                <a:gd name="T72" fmla="+- 0 10033 6084"/>
                <a:gd name="T73" fmla="*/ T72 w 3988"/>
                <a:gd name="T74" fmla="+- 0 4483 2898"/>
                <a:gd name="T75" fmla="*/ 4483 h 1728"/>
                <a:gd name="T76" fmla="+- 0 10062 6084"/>
                <a:gd name="T77" fmla="*/ T76 w 3988"/>
                <a:gd name="T78" fmla="+- 0 4415 2898"/>
                <a:gd name="T79" fmla="*/ 4415 h 1728"/>
                <a:gd name="T80" fmla="+- 0 10072 6084"/>
                <a:gd name="T81" fmla="*/ T80 w 3988"/>
                <a:gd name="T82" fmla="+- 0 4338 2898"/>
                <a:gd name="T83" fmla="*/ 4338 h 1728"/>
                <a:gd name="T84" fmla="+- 0 10072 6084"/>
                <a:gd name="T85" fmla="*/ T84 w 3988"/>
                <a:gd name="T86" fmla="+- 0 3186 2898"/>
                <a:gd name="T87" fmla="*/ 3186 h 1728"/>
                <a:gd name="T88" fmla="+- 0 10062 6084"/>
                <a:gd name="T89" fmla="*/ T88 w 3988"/>
                <a:gd name="T90" fmla="+- 0 3109 2898"/>
                <a:gd name="T91" fmla="*/ 3109 h 1728"/>
                <a:gd name="T92" fmla="+- 0 10033 6084"/>
                <a:gd name="T93" fmla="*/ T92 w 3988"/>
                <a:gd name="T94" fmla="+- 0 3041 2898"/>
                <a:gd name="T95" fmla="*/ 3041 h 1728"/>
                <a:gd name="T96" fmla="+- 0 9988 6084"/>
                <a:gd name="T97" fmla="*/ T96 w 3988"/>
                <a:gd name="T98" fmla="+- 0 2982 2898"/>
                <a:gd name="T99" fmla="*/ 2982 h 1728"/>
                <a:gd name="T100" fmla="+- 0 9929 6084"/>
                <a:gd name="T101" fmla="*/ T100 w 3988"/>
                <a:gd name="T102" fmla="+- 0 2937 2898"/>
                <a:gd name="T103" fmla="*/ 2937 h 1728"/>
                <a:gd name="T104" fmla="+- 0 9861 6084"/>
                <a:gd name="T105" fmla="*/ T104 w 3988"/>
                <a:gd name="T106" fmla="+- 0 2908 2898"/>
                <a:gd name="T107" fmla="*/ 2908 h 1728"/>
                <a:gd name="T108" fmla="+- 0 9784 6084"/>
                <a:gd name="T109" fmla="*/ T108 w 3988"/>
                <a:gd name="T110" fmla="+- 0 2898 2898"/>
                <a:gd name="T111" fmla="*/ 2898 h 1728"/>
                <a:gd name="T112" fmla="+- 0 6372 6084"/>
                <a:gd name="T113" fmla="*/ T112 w 3988"/>
                <a:gd name="T114" fmla="+- 0 2898 2898"/>
                <a:gd name="T115" fmla="*/ 2898 h 172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</a:cxnLst>
              <a:rect l="0" t="0" r="r" b="b"/>
              <a:pathLst>
                <a:path w="3988" h="1728">
                  <a:moveTo>
                    <a:pt x="288" y="0"/>
                  </a:moveTo>
                  <a:lnTo>
                    <a:pt x="211" y="10"/>
                  </a:lnTo>
                  <a:lnTo>
                    <a:pt x="143" y="39"/>
                  </a:lnTo>
                  <a:lnTo>
                    <a:pt x="84" y="84"/>
                  </a:lnTo>
                  <a:lnTo>
                    <a:pt x="39" y="143"/>
                  </a:lnTo>
                  <a:lnTo>
                    <a:pt x="10" y="211"/>
                  </a:lnTo>
                  <a:lnTo>
                    <a:pt x="0" y="288"/>
                  </a:lnTo>
                  <a:lnTo>
                    <a:pt x="0" y="1440"/>
                  </a:lnTo>
                  <a:lnTo>
                    <a:pt x="10" y="1517"/>
                  </a:lnTo>
                  <a:lnTo>
                    <a:pt x="39" y="1585"/>
                  </a:lnTo>
                  <a:lnTo>
                    <a:pt x="84" y="1644"/>
                  </a:lnTo>
                  <a:lnTo>
                    <a:pt x="143" y="1689"/>
                  </a:lnTo>
                  <a:lnTo>
                    <a:pt x="211" y="1718"/>
                  </a:lnTo>
                  <a:lnTo>
                    <a:pt x="288" y="1728"/>
                  </a:lnTo>
                  <a:lnTo>
                    <a:pt x="3700" y="1728"/>
                  </a:lnTo>
                  <a:lnTo>
                    <a:pt x="3777" y="1718"/>
                  </a:lnTo>
                  <a:lnTo>
                    <a:pt x="3845" y="1689"/>
                  </a:lnTo>
                  <a:lnTo>
                    <a:pt x="3904" y="1644"/>
                  </a:lnTo>
                  <a:lnTo>
                    <a:pt x="3949" y="1585"/>
                  </a:lnTo>
                  <a:lnTo>
                    <a:pt x="3978" y="1517"/>
                  </a:lnTo>
                  <a:lnTo>
                    <a:pt x="3988" y="1440"/>
                  </a:lnTo>
                  <a:lnTo>
                    <a:pt x="3988" y="288"/>
                  </a:lnTo>
                  <a:lnTo>
                    <a:pt x="3978" y="211"/>
                  </a:lnTo>
                  <a:lnTo>
                    <a:pt x="3949" y="143"/>
                  </a:lnTo>
                  <a:lnTo>
                    <a:pt x="3904" y="84"/>
                  </a:lnTo>
                  <a:lnTo>
                    <a:pt x="3845" y="39"/>
                  </a:lnTo>
                  <a:lnTo>
                    <a:pt x="3777" y="10"/>
                  </a:lnTo>
                  <a:lnTo>
                    <a:pt x="3700" y="0"/>
                  </a:lnTo>
                  <a:lnTo>
                    <a:pt x="288" y="0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03B3720-0D82-4688-F41D-928A1423C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5" y="1678"/>
              <a:ext cx="2068" cy="48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Text Box 12">
              <a:extLst>
                <a:ext uri="{FF2B5EF4-FFF2-40B4-BE49-F238E27FC236}">
                  <a16:creationId xmlns:a16="http://schemas.microsoft.com/office/drawing/2014/main" id="{7C4D8DC4-19C6-F872-FF44-D086B949D9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8" y="469"/>
              <a:ext cx="2728" cy="118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13335" lvl="0" indent="0" algn="ctr" defTabSz="914400" eaLnBrk="1" fontAlgn="auto" latinLnBrk="0" hangingPunct="1">
                <a:lnSpc>
                  <a:spcPts val="209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2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Razdjel</a:t>
              </a:r>
              <a:r>
                <a:rPr kumimoji="0" lang="bs-Latn-BA" sz="2050" b="0" i="0" u="none" strike="noStrike" kern="0" cap="none" spc="445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bs-Latn-BA" sz="2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hr-H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11430" lvl="0" indent="0" algn="ctr" defTabSz="914400" eaLnBrk="1" fontAlgn="auto" latinLnBrk="0" hangingPunct="1">
                <a:lnSpc>
                  <a:spcPts val="2465"/>
                </a:lnSpc>
                <a:spcBef>
                  <a:spcPts val="137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205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OPĆINA KAPTOL</a:t>
              </a:r>
              <a:endParaRPr kumimoji="0" lang="hr-HR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C40106AB-FB9E-13F7-B735-9CA92BCE64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3073"/>
              <a:ext cx="3252" cy="102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358140" marR="370840" lvl="0" indent="0" algn="ctr" defTabSz="914400" eaLnBrk="1" fontAlgn="auto" latinLnBrk="0" hangingPunct="1">
                <a:lnSpc>
                  <a:spcPts val="209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2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Glava 00102</a:t>
              </a:r>
              <a:endParaRPr kumimoji="0" lang="hr-H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11430" lvl="0" indent="0" algn="ctr" defTabSz="914400" eaLnBrk="1" fontAlgn="auto" latinLnBrk="0" hangingPunct="1">
                <a:lnSpc>
                  <a:spcPts val="1685"/>
                </a:lnSpc>
                <a:spcBef>
                  <a:spcPts val="136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Jedinstveni upravni odjel</a:t>
              </a:r>
              <a:endParaRPr kumimoji="0" lang="hr-HR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id="{BD81E74C-23CC-0D88-5F06-EECF56CF58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68" y="3088"/>
              <a:ext cx="2845" cy="102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13335" lvl="0" indent="0" algn="ctr" defTabSz="914400" eaLnBrk="1" fontAlgn="auto" latinLnBrk="0" hangingPunct="1">
                <a:lnSpc>
                  <a:spcPts val="209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2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Glava 00103</a:t>
              </a:r>
              <a:endParaRPr kumimoji="0" lang="hr-HR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11430" lvl="0" indent="0" algn="ctr" defTabSz="914400" eaLnBrk="1" fontAlgn="auto" latinLnBrk="0" hangingPunct="1">
                <a:lnSpc>
                  <a:spcPts val="1685"/>
                </a:lnSpc>
                <a:spcBef>
                  <a:spcPts val="1365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Dje</a:t>
              </a:r>
              <a:r>
                <a:rPr kumimoji="0" lang="bs-Latn-BA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</a:rPr>
                <a:t>č</a:t>
              </a:r>
              <a:r>
                <a:rPr kumimoji="0" lang="bs-Latn-BA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ji vrti</a:t>
              </a:r>
              <a:r>
                <a:rPr kumimoji="0" lang="bs-Latn-BA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</a:rPr>
                <a:t>ć</a:t>
              </a:r>
              <a:r>
                <a:rPr kumimoji="0" lang="bs-Latn-BA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Bambi</a:t>
              </a:r>
              <a:endParaRPr kumimoji="0" lang="hr-HR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AEEFB2FB-4CC8-3C84-1261-1FDA0A20A7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46" y="4190"/>
              <a:ext cx="2160" cy="435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91440" marR="0" lvl="0" indent="0" algn="ctr" defTabSz="914400" eaLnBrk="1" fontAlgn="auto" latinLnBrk="0" hangingPunct="1">
                <a:lnSpc>
                  <a:spcPct val="100000"/>
                </a:lnSpc>
                <a:spcBef>
                  <a:spcPts val="36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bs-Latn-BA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436.600,00 </a:t>
              </a:r>
              <a:r>
                <a:rPr kumimoji="0" lang="bs-Latn-BA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Times New Roman" panose="02020603050405020304" pitchFamily="18" charset="0"/>
                </a:rPr>
                <a:t>€</a:t>
              </a:r>
              <a:endParaRPr kumimoji="0" lang="hr-HR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10046776-A596-8443-AA9A-DF2C570A1C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5" y="4128"/>
              <a:ext cx="2070" cy="471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91440" lvl="0" defTabSz="914400">
                <a:spcBef>
                  <a:spcPts val="365"/>
                </a:spcBef>
                <a:defRPr/>
              </a:pPr>
              <a:r>
                <a:rPr lang="hr-HR" sz="16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6.806.062,00 </a:t>
              </a:r>
              <a:r>
                <a:rPr kumimoji="0" lang="bs-Latn-BA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€</a:t>
              </a:r>
              <a:endParaRPr kumimoji="0" lang="hr-HR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8E4D6C6A-74AE-A52F-7409-11A85BB5D6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5" y="1678"/>
              <a:ext cx="2068" cy="489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92710" lvl="0" defTabSz="914400">
                <a:spcBef>
                  <a:spcPts val="360"/>
                </a:spcBef>
                <a:defRPr/>
              </a:pPr>
              <a:r>
                <a:rPr lang="hr-HR" sz="16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7.269.662,00</a:t>
              </a:r>
              <a:r>
                <a:rPr kumimoji="0" lang="bs-Latn-BA" sz="16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 €</a:t>
              </a:r>
              <a:endParaRPr kumimoji="0" lang="hr-HR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77373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5" descr="Slikovni rezultat za grb općine kaptol">
            <a:extLst>
              <a:ext uri="{FF2B5EF4-FFF2-40B4-BE49-F238E27FC236}">
                <a16:creationId xmlns:a16="http://schemas.microsoft.com/office/drawing/2014/main" id="{6684C154-CE5C-460B-9F72-236A668B3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8344" y="189008"/>
            <a:ext cx="1475655" cy="1821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ekstniOkvir 1">
            <a:extLst>
              <a:ext uri="{FF2B5EF4-FFF2-40B4-BE49-F238E27FC236}">
                <a16:creationId xmlns:a16="http://schemas.microsoft.com/office/drawing/2014/main" id="{321C3A78-3B64-43DF-94AC-8BF4B704D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35" y="836712"/>
            <a:ext cx="69119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b="1" dirty="0"/>
              <a:t>PRORAČUNSKI PROGRAMI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b="1" dirty="0"/>
              <a:t>DJELATNOSTI I TROŠKOVI 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C39D675-73D4-4754-8E1D-5DEF96EBA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2039283"/>
            <a:ext cx="8846791" cy="1244167"/>
          </a:xfrm>
          <a:solidFill>
            <a:schemeClr val="bg1">
              <a:lumMod val="50000"/>
              <a:lumOff val="50000"/>
            </a:schemeClr>
          </a:solidFill>
        </p:spPr>
        <p:txBody>
          <a:bodyPr rtlCol="0">
            <a:normAutofit/>
          </a:bodyPr>
          <a:lstStyle/>
          <a:p>
            <a:pPr marL="69850" marR="230505">
              <a:spcAft>
                <a:spcPts val="0"/>
              </a:spcAft>
            </a:pPr>
            <a:r>
              <a:rPr lang="hr-HR" sz="1600" b="1" dirty="0">
                <a:solidFill>
                  <a:schemeClr val="bg1"/>
                </a:solidFill>
              </a:rPr>
              <a:t>Program 1101 – Predstavničko i izvršno tijelo – </a:t>
            </a:r>
            <a:r>
              <a:rPr lang="bs-Latn-BA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14.000,00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€</a:t>
            </a:r>
            <a:endParaRPr lang="hr-HR" sz="1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Poslovanje Općinskog vijeća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Donacije političkim strankama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Tekuća proračunska pričuva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hr-HR" sz="2200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E4FB399F-4729-4AF2-AEB9-EDD78C5B15DF}"/>
              </a:ext>
            </a:extLst>
          </p:cNvPr>
          <p:cNvSpPr txBox="1"/>
          <p:nvPr/>
        </p:nvSpPr>
        <p:spPr>
          <a:xfrm>
            <a:off x="101542" y="3390980"/>
            <a:ext cx="8853200" cy="3416320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1201 – Javna uprava i administracija – </a:t>
            </a:r>
            <a:r>
              <a:rPr lang="bs-Latn-BA" sz="1600" b="1" dirty="0">
                <a:solidFill>
                  <a:schemeClr val="bg1"/>
                </a:solidFill>
              </a:rPr>
              <a:t>653.908,00</a:t>
            </a:r>
            <a:r>
              <a:rPr lang="bs-Latn-BA" dirty="0"/>
              <a:t> 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€</a:t>
            </a:r>
            <a:endParaRPr lang="hr-HR" sz="1600" b="1" dirty="0">
              <a:solidFill>
                <a:schemeClr val="bg1"/>
              </a:solidFill>
              <a:latin typeface="+mn-lt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1414 - Upravljanje imovinom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Opća uprava i administracija 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Održavanje likvidnosti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Održavanje Dana općine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Financiranje rada komunalnih djelatnika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Vozni park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Održavanje društvenih domova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Održavanje postrojenja i opreme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Održavanje objekata u vlasništvu općine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Održavanje reciklažnog dvorišta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Opremanje općinske zgrade</a:t>
            </a:r>
          </a:p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hr-HR" sz="2200" dirty="0">
              <a:latin typeface="+mn-lt"/>
            </a:endParaRPr>
          </a:p>
        </p:txBody>
      </p:sp>
      <p:sp>
        <p:nvSpPr>
          <p:cNvPr id="7" name="TekstniOkvir 7">
            <a:extLst>
              <a:ext uri="{FF2B5EF4-FFF2-40B4-BE49-F238E27FC236}">
                <a16:creationId xmlns:a16="http://schemas.microsoft.com/office/drawing/2014/main" id="{A24E1C1D-C51D-4FE3-BF74-4972BB241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-53875"/>
            <a:ext cx="9144000" cy="3698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sz="1800" dirty="0">
                <a:solidFill>
                  <a:schemeClr val="bg1"/>
                </a:solidFill>
              </a:rPr>
              <a:t>O svim programima detaljnije na obrazloženju proračuna: </a:t>
            </a:r>
            <a:r>
              <a:rPr lang="hr-HR" altLang="sr-Latn-RS" sz="1200" dirty="0">
                <a:solidFill>
                  <a:schemeClr val="bg1"/>
                </a:solidFill>
              </a:rPr>
              <a:t>https://www.opcina-kaptol.com</a:t>
            </a:r>
          </a:p>
        </p:txBody>
      </p:sp>
    </p:spTree>
  </p:cSld>
  <p:clrMapOvr>
    <a:masterClrMapping/>
  </p:clrMapOvr>
  <p:transition>
    <p:wipe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1A3697A7-F7B8-4BDB-AFF5-F77DA48D1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92696"/>
            <a:ext cx="6896534" cy="1080938"/>
          </a:xfrm>
        </p:spPr>
        <p:txBody>
          <a:bodyPr/>
          <a:lstStyle/>
          <a:p>
            <a:pPr algn="ctr" eaLnBrk="1" hangingPunct="1"/>
            <a:r>
              <a:rPr lang="hr-HR" altLang="sr-Latn-RS" sz="2400" b="1" dirty="0"/>
              <a:t>PRORAČUNSKI PROGRAMI </a:t>
            </a:r>
            <a:br>
              <a:rPr lang="hr-HR" altLang="sr-Latn-RS" sz="2400" b="1" dirty="0"/>
            </a:br>
            <a:r>
              <a:rPr lang="hr-HR" altLang="sr-Latn-RS" sz="2400" b="1" dirty="0"/>
              <a:t>DJELATNOSTI I TROŠKOVI </a:t>
            </a:r>
          </a:p>
        </p:txBody>
      </p:sp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F8AAD69A-9267-4CDD-B20C-BE5409962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989138"/>
            <a:ext cx="9144000" cy="4868862"/>
          </a:xfrm>
          <a:solidFill>
            <a:schemeClr val="bg1">
              <a:lumMod val="50000"/>
              <a:lumOff val="50000"/>
            </a:schemeClr>
          </a:solidFill>
        </p:spPr>
        <p:txBody>
          <a:bodyPr numCol="2"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1202 – Uređenje naselja i stanovanje – </a:t>
            </a:r>
            <a:r>
              <a:rPr lang="bs-Latn-BA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561.740,00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€</a:t>
            </a:r>
            <a:endParaRPr lang="hr-HR" sz="1600" b="1" dirty="0">
              <a:solidFill>
                <a:schemeClr val="bg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1203 – Gradnja uređaja i objekata kom. Infrastrukture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1204 – Održavanje komunalne Infrastrukture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1215 – Zaštita okoliša </a:t>
            </a: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Izrada projektne dokumetacije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Sanacija cesta Kaptol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Sufinanciranje Vinogradska ulica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Odvodnja i pročišćavanje otpadnih voda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/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Rekonstrukcija mrtvačnice i ograde groblja Kaptol</a:t>
            </a: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Održavanje javnih površina- cvijeće i ukrasno bilje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Održavanje nerazvrstanih cesta</a:t>
            </a:r>
          </a:p>
          <a:p>
            <a:pPr marL="15240" marR="55245" indent="0">
              <a:buNone/>
            </a:pP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/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Održavanje groblja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Javna rasvjeta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Održavanje građevina javne odvodnje oborinskih voda</a:t>
            </a:r>
          </a:p>
          <a:p>
            <a:pPr marL="243840" marR="55245">
              <a:tabLst>
                <a:tab pos="219710" algn="l"/>
              </a:tabLst>
            </a:pPr>
            <a:r>
              <a:rPr lang="hr-H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Nabava strojeva za uređenje zelenih površina</a:t>
            </a: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Deratizacija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Održavanje deponija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Odvoz otpada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Zbrinjavanje životinja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43840" marR="55245">
              <a:tabLst>
                <a:tab pos="219710" algn="l"/>
              </a:tabLst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Sufinanciranje reciklažnog dvorišta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Pristojbe i naknade za smanjenje komunalnog otpada</a:t>
            </a:r>
          </a:p>
          <a:p>
            <a:r>
              <a:rPr lang="bs-Latn-BA" sz="1800" dirty="0">
                <a:latin typeface="Times New Roman" panose="02020603050405020304" pitchFamily="18" charset="0"/>
              </a:rPr>
              <a:t>Program zaštite divljači</a:t>
            </a:r>
          </a:p>
          <a:p>
            <a:r>
              <a:rPr lang="bs-Latn-BA" sz="1800" dirty="0">
                <a:latin typeface="Times New Roman" panose="02020603050405020304" pitchFamily="18" charset="0"/>
              </a:rPr>
              <a:t>Sadnja drvoreda</a:t>
            </a:r>
          </a:p>
          <a:p>
            <a:endParaRPr lang="hr-HR" sz="1500" dirty="0"/>
          </a:p>
        </p:txBody>
      </p:sp>
      <p:pic>
        <p:nvPicPr>
          <p:cNvPr id="35843" name="Picture 5" descr="Slikovni rezultat za grb općine kaptol">
            <a:extLst>
              <a:ext uri="{FF2B5EF4-FFF2-40B4-BE49-F238E27FC236}">
                <a16:creationId xmlns:a16="http://schemas.microsoft.com/office/drawing/2014/main" id="{EBA946A5-CFA0-4E4A-BDAF-F4BDCF9DD7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66688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5" descr="Slikovni rezultat za grb općine kaptol">
            <a:extLst>
              <a:ext uri="{FF2B5EF4-FFF2-40B4-BE49-F238E27FC236}">
                <a16:creationId xmlns:a16="http://schemas.microsoft.com/office/drawing/2014/main" id="{2877A107-E26F-468E-8E48-328F7AB87E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66688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4DFAEE8B-6058-4024-A85A-3F4EC7672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493" y="2008122"/>
            <a:ext cx="8926199" cy="1075368"/>
          </a:xfrm>
          <a:solidFill>
            <a:schemeClr val="bg1">
              <a:lumMod val="50000"/>
              <a:lumOff val="50000"/>
            </a:schemeClr>
          </a:solidFill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1206 – Razvoj gospodarstva – </a:t>
            </a:r>
            <a:r>
              <a:rPr lang="bs-Latn-BA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305.800,00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€</a:t>
            </a:r>
            <a:endParaRPr lang="hr-HR" sz="1600" b="1" dirty="0">
              <a:solidFill>
                <a:schemeClr val="bg1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Mjere za razvoj gospodarstva i poljoprivrede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Financiranje programa poljoprivrednih udruga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Gospodarska zona Novi </a:t>
            </a:r>
            <a:r>
              <a:rPr lang="hr-HR" sz="1600" dirty="0" err="1"/>
              <a:t>Bešinci</a:t>
            </a:r>
            <a:endParaRPr lang="hr-HR" sz="1600" dirty="0"/>
          </a:p>
        </p:txBody>
      </p:sp>
      <p:sp>
        <p:nvSpPr>
          <p:cNvPr id="36868" name="TekstniOkvir 5">
            <a:extLst>
              <a:ext uri="{FF2B5EF4-FFF2-40B4-BE49-F238E27FC236}">
                <a16:creationId xmlns:a16="http://schemas.microsoft.com/office/drawing/2014/main" id="{F14710FA-F3CE-420E-A121-46315FD2B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7" y="792295"/>
            <a:ext cx="72723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b="1" dirty="0"/>
              <a:t>PRORAČUNSKI PROGRAMI </a:t>
            </a:r>
            <a:br>
              <a:rPr lang="hr-HR" altLang="sr-Latn-RS" b="1" dirty="0"/>
            </a:br>
            <a:r>
              <a:rPr lang="hr-HR" altLang="sr-Latn-RS" b="1" dirty="0"/>
              <a:t>DJELATNOSTI I TROŠKOVI </a:t>
            </a:r>
            <a:endParaRPr lang="hr-HR" altLang="sr-Latn-RS" dirty="0"/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26511C68-0DB6-41A6-8174-D4F6E17E4245}"/>
              </a:ext>
            </a:extLst>
          </p:cNvPr>
          <p:cNvSpPr txBox="1"/>
          <p:nvPr/>
        </p:nvSpPr>
        <p:spPr>
          <a:xfrm>
            <a:off x="142865" y="4205913"/>
            <a:ext cx="8907453" cy="2616101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1208 – Socijalna skrb – 58</a:t>
            </a:r>
            <a:r>
              <a:rPr lang="bs-Latn-BA" b="1" dirty="0">
                <a:solidFill>
                  <a:schemeClr val="bg1"/>
                </a:solidFill>
                <a:latin typeface="Times New Roman" panose="02020603050405020304" pitchFamily="18" charset="0"/>
              </a:rPr>
              <a:t>.1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00,00 €</a:t>
            </a:r>
            <a:r>
              <a:rPr lang="hr-HR" sz="1600" b="1" dirty="0">
                <a:solidFill>
                  <a:schemeClr val="bg1"/>
                </a:solidFill>
                <a:latin typeface="+mn-lt"/>
              </a:rPr>
              <a:t>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Donacije humanitarnim udrugama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/>
              <a:t>Sufinanciranje Doma zdravlja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Sufinanciranje </a:t>
            </a:r>
            <a:r>
              <a:rPr lang="hr-HR" sz="1600" dirty="0" err="1">
                <a:latin typeface="+mn-lt"/>
              </a:rPr>
              <a:t>javnolinijskog</a:t>
            </a:r>
            <a:r>
              <a:rPr lang="hr-HR" sz="1600" dirty="0">
                <a:latin typeface="+mn-lt"/>
              </a:rPr>
              <a:t> prijevoza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/>
              <a:t>Jednokratne pomoći socijalnim skupinama</a:t>
            </a:r>
            <a:endParaRPr lang="hr-HR" sz="1600" dirty="0">
              <a:latin typeface="+mn-lt"/>
            </a:endParaRP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Crveni križ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Jednokratne novčane pomoći obiteljima i kućanstvima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Naknade za novorođenčad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Poticaj mladim obiteljima za izgradnju i adaptaciju stambenih objekata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latin typeface="+mn-lt"/>
            </a:endParaRPr>
          </a:p>
        </p:txBody>
      </p:sp>
      <p:sp>
        <p:nvSpPr>
          <p:cNvPr id="6" name="Rezervirano mjesto sadržaja 3">
            <a:extLst>
              <a:ext uri="{FF2B5EF4-FFF2-40B4-BE49-F238E27FC236}">
                <a16:creationId xmlns:a16="http://schemas.microsoft.com/office/drawing/2014/main" id="{856D34A6-84D2-473E-963F-8D852B748C8D}"/>
              </a:ext>
            </a:extLst>
          </p:cNvPr>
          <p:cNvSpPr txBox="1">
            <a:spLocks/>
          </p:cNvSpPr>
          <p:nvPr/>
        </p:nvSpPr>
        <p:spPr bwMode="auto">
          <a:xfrm>
            <a:off x="129399" y="3121783"/>
            <a:ext cx="8930293" cy="1006429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1207 – Sustav zaštite i spašavanje – </a:t>
            </a:r>
            <a:r>
              <a:rPr lang="bs-Latn-BA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1.025.226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,00 €</a:t>
            </a:r>
            <a:r>
              <a:rPr lang="hr-HR" sz="1600" b="1" dirty="0">
                <a:solidFill>
                  <a:schemeClr val="bg1"/>
                </a:solidFill>
              </a:rPr>
              <a:t> </a:t>
            </a:r>
          </a:p>
          <a:p>
            <a:pPr marL="800100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/>
              <a:t>Redovna djelatnost DVD-a i VZP</a:t>
            </a:r>
          </a:p>
          <a:p>
            <a:pPr marL="800100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/>
              <a:t>Ostali rashodi zaštite i spašavanja</a:t>
            </a:r>
          </a:p>
          <a:p>
            <a:pPr marL="800100" lvl="1" indent="-342900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/>
              <a:t>Izgradnja vatrogasnog spremišta Kaptol</a:t>
            </a:r>
          </a:p>
        </p:txBody>
      </p:sp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5" descr="Slikovni rezultat za grb općine kaptol">
            <a:extLst>
              <a:ext uri="{FF2B5EF4-FFF2-40B4-BE49-F238E27FC236}">
                <a16:creationId xmlns:a16="http://schemas.microsoft.com/office/drawing/2014/main" id="{CF5649CA-7560-4DB0-981C-D74CAA1F2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66688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zervirano mjesto sadržaja 1">
            <a:extLst>
              <a:ext uri="{FF2B5EF4-FFF2-40B4-BE49-F238E27FC236}">
                <a16:creationId xmlns:a16="http://schemas.microsoft.com/office/drawing/2014/main" id="{4BA99814-3B89-4FBF-98E1-CB0CB946F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730" y="2060847"/>
            <a:ext cx="8713788" cy="2174155"/>
          </a:xfrm>
          <a:solidFill>
            <a:schemeClr val="tx1">
              <a:lumMod val="5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</a:rPr>
              <a:t>Program 1210 – Odgoj i obrazovanje – </a:t>
            </a:r>
            <a:r>
              <a:rPr lang="bs-Latn-BA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64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.050,00 €</a:t>
            </a:r>
            <a:endParaRPr lang="hr-HR" sz="1600" b="1" dirty="0">
              <a:solidFill>
                <a:schemeClr val="bg1"/>
              </a:solidFill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Stipendiranje studenata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Sufinanciranje izvannastavnih aktivnosti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Sufinanciranje nabave opreme za osnovne škole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Financiranje radnih bilježnica učenicima osnovnih škola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hr-HR" sz="1600" dirty="0"/>
              <a:t>Sufinanciranje prijevoza učenika srednjih škola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Sufinanciranje dnevnog boravka učenika u osnovnoj školi</a:t>
            </a:r>
            <a:endParaRPr lang="hr-HR" sz="1600" dirty="0"/>
          </a:p>
        </p:txBody>
      </p:sp>
      <p:sp>
        <p:nvSpPr>
          <p:cNvPr id="37892" name="TekstniOkvir 4">
            <a:extLst>
              <a:ext uri="{FF2B5EF4-FFF2-40B4-BE49-F238E27FC236}">
                <a16:creationId xmlns:a16="http://schemas.microsoft.com/office/drawing/2014/main" id="{0D0DA1BD-184F-430C-AE32-36A930FC3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255" y="750962"/>
            <a:ext cx="691356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b="1" dirty="0"/>
              <a:t>PRORAČUNSKI PROGRAMI </a:t>
            </a:r>
            <a:br>
              <a:rPr lang="hr-HR" altLang="sr-Latn-RS" b="1" dirty="0"/>
            </a:br>
            <a:r>
              <a:rPr lang="hr-HR" altLang="sr-Latn-RS" b="1" dirty="0"/>
              <a:t>DJELATNOSTI I TROŠKOVI </a:t>
            </a:r>
            <a:endParaRPr lang="hr-HR" altLang="sr-Latn-RS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r-Latn-RS" sz="1800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771DBFB2-E90B-4C22-B298-6CF8D1B4229C}"/>
              </a:ext>
            </a:extLst>
          </p:cNvPr>
          <p:cNvSpPr txBox="1"/>
          <p:nvPr/>
        </p:nvSpPr>
        <p:spPr>
          <a:xfrm>
            <a:off x="178615" y="4365104"/>
            <a:ext cx="8713788" cy="1908215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1211 - Kultura i religija – </a:t>
            </a:r>
            <a:r>
              <a:rPr lang="bs-Latn-BA" b="1" dirty="0">
                <a:solidFill>
                  <a:schemeClr val="bg1"/>
                </a:solidFill>
                <a:latin typeface="Times New Roman" panose="02020603050405020304" pitchFamily="18" charset="0"/>
              </a:rPr>
              <a:t>3.043.450,00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€</a:t>
            </a:r>
            <a:endParaRPr lang="hr-HR" sz="1600" b="1" dirty="0">
              <a:solidFill>
                <a:schemeClr val="bg1"/>
              </a:solidFill>
              <a:latin typeface="+mn-lt"/>
            </a:endParaRP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Kulturne manifestacije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Provođenje programa u kulturi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Arheološka istraživanja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Sufinanciranje obnove sakralnih objekata 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Tekuće pomoći vjerskim zajednicama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dirty="0">
                <a:latin typeface="Times New Roman" panose="02020603050405020304" pitchFamily="18" charset="0"/>
              </a:rPr>
              <a:t>Obnova javne kulturne infrastrukture</a:t>
            </a:r>
            <a:endParaRPr lang="hr-HR" sz="1600" dirty="0">
              <a:latin typeface="+mn-lt"/>
            </a:endParaRPr>
          </a:p>
        </p:txBody>
      </p:sp>
    </p:spTree>
  </p:cSld>
  <p:clrMapOvr>
    <a:masterClrMapping/>
  </p:clrMapOvr>
  <p:transition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4">
            <a:extLst>
              <a:ext uri="{FF2B5EF4-FFF2-40B4-BE49-F238E27FC236}">
                <a16:creationId xmlns:a16="http://schemas.microsoft.com/office/drawing/2014/main" id="{01AD0687-03C0-4F1F-9E8C-59D66428B254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hr-HR" altLang="sr-Latn-RS" b="1" dirty="0"/>
              <a:t>PRORAČUNSKI PROGRAMI </a:t>
            </a:r>
            <a:br>
              <a:rPr lang="hr-HR" altLang="sr-Latn-RS" b="1" dirty="0"/>
            </a:br>
            <a:r>
              <a:rPr lang="hr-HR" altLang="sr-Latn-RS" b="1" dirty="0"/>
              <a:t>DJELATNOSTI I TROŠKOVI </a:t>
            </a:r>
            <a:endParaRPr lang="hr-HR" altLang="sr-Latn-RS" dirty="0"/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r-Latn-RS" sz="1800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F14132-20E8-4792-A41D-9F0A61736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60" y="2276872"/>
            <a:ext cx="8862386" cy="1974061"/>
          </a:xfrm>
          <a:solidFill>
            <a:schemeClr val="bg1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pPr marL="800100" lvl="1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1212 – Javne potrebe u športu – </a:t>
            </a:r>
            <a:r>
              <a:rPr lang="bs-Latn-BA" sz="1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1.128.500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,00 €</a:t>
            </a:r>
            <a:endParaRPr lang="hr-HR" sz="1600" b="1" dirty="0">
              <a:solidFill>
                <a:schemeClr val="bg1"/>
              </a:solidFill>
              <a:latin typeface="+mn-lt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latin typeface="+mn-lt"/>
              </a:rPr>
              <a:t>  Javne potrebe u sportu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latin typeface="+mn-lt"/>
              </a:rPr>
              <a:t>  </a:t>
            </a:r>
            <a:r>
              <a:rPr lang="hr-HR" sz="1600" dirty="0"/>
              <a:t>Održavanje i izgradnja sportskih terena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/>
              <a:t>  Sportske aktivnosti školske i predškolske djece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latin typeface="+mn-lt"/>
              </a:rPr>
              <a:t>  Društveno sportski </a:t>
            </a:r>
            <a:r>
              <a:rPr lang="hr-HR" sz="1600" dirty="0" err="1">
                <a:latin typeface="+mn-lt"/>
              </a:rPr>
              <a:t>objekat</a:t>
            </a:r>
            <a:endParaRPr lang="hr-HR" sz="1600" dirty="0">
              <a:latin typeface="+mn-lt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1600" dirty="0">
                <a:latin typeface="+mn-lt"/>
              </a:rPr>
              <a:t>  Izgradnja igrališta Kaptol</a:t>
            </a:r>
          </a:p>
          <a:p>
            <a:pPr marL="45720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600" dirty="0"/>
              <a:t> </a:t>
            </a:r>
            <a:endParaRPr lang="hr-HR" sz="1600" dirty="0">
              <a:latin typeface="+mn-lt"/>
            </a:endParaRPr>
          </a:p>
          <a:p>
            <a:endParaRPr lang="hr-HR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B7C1960B-8B77-440F-B65E-373385D4D677}"/>
              </a:ext>
            </a:extLst>
          </p:cNvPr>
          <p:cNvSpPr txBox="1"/>
          <p:nvPr/>
        </p:nvSpPr>
        <p:spPr>
          <a:xfrm>
            <a:off x="125760" y="4459676"/>
            <a:ext cx="8835256" cy="861774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1213 – Program razvoja turizma – 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29.300,00 €</a:t>
            </a:r>
            <a:endParaRPr lang="hr-HR" sz="1600" b="1" dirty="0">
              <a:solidFill>
                <a:schemeClr val="bg1"/>
              </a:solidFill>
              <a:latin typeface="+mn-lt"/>
            </a:endParaRP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Redovna djelatnost turističke zajednice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Sufinanciranje biciklističke utrke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742795DF-CC07-4F12-98A6-F1D1AE862106}"/>
              </a:ext>
            </a:extLst>
          </p:cNvPr>
          <p:cNvSpPr txBox="1"/>
          <p:nvPr/>
        </p:nvSpPr>
        <p:spPr>
          <a:xfrm>
            <a:off x="125760" y="5673885"/>
            <a:ext cx="8862385" cy="861774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hr-HR" sz="1600" b="1" dirty="0">
                <a:solidFill>
                  <a:schemeClr val="bg1"/>
                </a:solidFill>
                <a:latin typeface="+mn-lt"/>
              </a:rPr>
              <a:t>Program 2101 – Redovna djelatnost DV Bambi – </a:t>
            </a:r>
            <a:r>
              <a:rPr lang="bs-Latn-BA" b="1" dirty="0">
                <a:solidFill>
                  <a:schemeClr val="bg1"/>
                </a:solidFill>
                <a:latin typeface="Times New Roman" panose="02020603050405020304" pitchFamily="18" charset="0"/>
              </a:rPr>
              <a:t>436. 600</a:t>
            </a:r>
            <a:r>
              <a:rPr lang="bs-Latn-BA" sz="1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,00 €</a:t>
            </a:r>
            <a:endParaRPr lang="hr-HR" sz="1600" b="1" dirty="0">
              <a:solidFill>
                <a:schemeClr val="bg1"/>
              </a:solidFill>
              <a:latin typeface="+mn-lt"/>
            </a:endParaRP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Redovna djelatnost DV Bambi</a:t>
            </a:r>
          </a:p>
          <a:p>
            <a:pPr marL="742950" lvl="1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hr-HR" sz="1600" dirty="0">
                <a:latin typeface="+mn-lt"/>
              </a:rPr>
              <a:t>Redovna djelatnost mala škola</a:t>
            </a:r>
          </a:p>
        </p:txBody>
      </p:sp>
    </p:spTree>
    <p:extLst>
      <p:ext uri="{BB962C8B-B14F-4D97-AF65-F5344CB8AC3E}">
        <p14:creationId xmlns:p14="http://schemas.microsoft.com/office/powerpoint/2010/main" val="1755817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DF4C7A7-075D-4612-9800-8B989A220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b="1">
                <a:latin typeface="Arial Black" panose="020B0A04020102020204" pitchFamily="34" charset="0"/>
              </a:rPr>
              <a:t>ŠTO JE PRORAČUN?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C990CAA-C1BE-40FB-B896-5E49014B8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" y="2332038"/>
            <a:ext cx="8686800" cy="45259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Proračun je jedan od najvažnijih dokumenata koji se donosi na razini jedinica lokalne samouprave.</a:t>
            </a:r>
          </a:p>
          <a:p>
            <a:pPr algn="just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Proračun je temeljni financijski akt kojim se procjenjuju prihodi i primici te utvrđuju rashodi i izdaci jedinice lokalne samouprave za proračunsku godinu. Sadrži projekciju prihoda i primitaka te rashoda i izdataka za dvije godine unaprijed.</a:t>
            </a:r>
          </a:p>
          <a:p>
            <a:pPr algn="just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hr-HR" altLang="sr-Latn-R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Propis kojim su regulirana sva pitanja vezana uz proračun je Zakon o proračunu (Narodne novine broj 144/21.)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hr-HR" altLang="sr-Latn-RS" sz="2800" dirty="0"/>
          </a:p>
        </p:txBody>
      </p:sp>
      <p:pic>
        <p:nvPicPr>
          <p:cNvPr id="21508" name="Picture 5" descr="Slikovni rezultat za grb općine kaptol">
            <a:extLst>
              <a:ext uri="{FF2B5EF4-FFF2-40B4-BE49-F238E27FC236}">
                <a16:creationId xmlns:a16="http://schemas.microsoft.com/office/drawing/2014/main" id="{4C4B1223-2B4E-48E0-B097-5DDAE50C7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EB68AE4-C6FD-4F98-AB03-9E7F0008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400" b="1">
                <a:latin typeface="Arial Black" panose="020B0A04020102020204" pitchFamily="34" charset="0"/>
              </a:rPr>
              <a:t>Važni kontakti i korisne informacije:</a:t>
            </a:r>
            <a:r>
              <a:rPr lang="hr-HR" altLang="sr-Latn-RS" sz="240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02E93A5-0776-4458-8F2C-0AAD3B9D9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2060575"/>
            <a:ext cx="8229600" cy="4165600"/>
          </a:xfrm>
        </p:spPr>
        <p:txBody>
          <a:bodyPr/>
          <a:lstStyle/>
          <a:p>
            <a:pPr eaLnBrk="1" hangingPunct="1"/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Kontakt telefoni: </a:t>
            </a:r>
          </a:p>
          <a:p>
            <a:pPr eaLnBrk="1" hangingPunct="1">
              <a:buFontTx/>
              <a:buNone/>
            </a:pPr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Jedinstveni upravni odjel :</a:t>
            </a:r>
          </a:p>
          <a:p>
            <a:pPr eaLnBrk="1" hangingPunct="1">
              <a:buFontTx/>
              <a:buNone/>
            </a:pPr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034/231-023                                          </a:t>
            </a:r>
          </a:p>
          <a:p>
            <a:pPr eaLnBrk="1" hangingPunct="1">
              <a:buFontTx/>
              <a:buNone/>
            </a:pPr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info@opcina-kaptol.com</a:t>
            </a:r>
          </a:p>
          <a:p>
            <a:pPr eaLnBrk="1" hangingPunct="1">
              <a:buFontTx/>
              <a:buNone/>
            </a:pPr>
            <a:endParaRPr lang="hr-HR" altLang="sr-Latn-R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Općinski načelnik Općine Kaptol: </a:t>
            </a:r>
          </a:p>
          <a:p>
            <a:pPr eaLnBrk="1" hangingPunct="1">
              <a:buFontTx/>
              <a:buNone/>
            </a:pPr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034/231-023</a:t>
            </a:r>
          </a:p>
          <a:p>
            <a:pPr eaLnBrk="1" hangingPunct="1">
              <a:buFontTx/>
              <a:buNone/>
            </a:pPr>
            <a:r>
              <a:rPr lang="hr-HR" altLang="sr-Latn-R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dario@opcina-kaptol.com</a:t>
            </a:r>
            <a:endParaRPr lang="hr-HR" altLang="sr-Latn-RS" b="1" dirty="0">
              <a:solidFill>
                <a:schemeClr val="bg1"/>
              </a:solidFill>
            </a:endParaRPr>
          </a:p>
        </p:txBody>
      </p:sp>
      <p:pic>
        <p:nvPicPr>
          <p:cNvPr id="38916" name="Picture 5" descr="Slikovni rezultat za grb općine kaptol">
            <a:extLst>
              <a:ext uri="{FF2B5EF4-FFF2-40B4-BE49-F238E27FC236}">
                <a16:creationId xmlns:a16="http://schemas.microsoft.com/office/drawing/2014/main" id="{76F6BC94-9DFF-4EA0-B35A-63B8A3C60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66688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800A39EF-7ECE-4EC8-9EC4-241E73648E40}"/>
              </a:ext>
            </a:extLst>
          </p:cNvPr>
          <p:cNvSpPr txBox="1"/>
          <p:nvPr/>
        </p:nvSpPr>
        <p:spPr>
          <a:xfrm>
            <a:off x="809625" y="6226175"/>
            <a:ext cx="7524750" cy="369888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r-HR" dirty="0">
                <a:latin typeface="+mn-lt"/>
              </a:rPr>
              <a:t>Radno vrijeme: ponedjeljak – petak 7:00 – 15:00 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65D91DB-1789-40BD-B989-A1FEF42D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188" y="620713"/>
            <a:ext cx="6897687" cy="1081087"/>
          </a:xfrm>
        </p:spPr>
        <p:txBody>
          <a:bodyPr/>
          <a:lstStyle/>
          <a:p>
            <a:pPr eaLnBrk="1" hangingPunct="1"/>
            <a:r>
              <a:rPr lang="hr-HR" altLang="sr-Latn-RS" b="1">
                <a:latin typeface="Arial Black" panose="020B0A04020102020204" pitchFamily="34" charset="0"/>
              </a:rPr>
              <a:t>KAKO SE PRORAČUN DONOSI?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463D6C4-FE82-4E1B-806F-3D0E787BA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2133600"/>
            <a:ext cx="8686800" cy="5043488"/>
          </a:xfrm>
        </p:spPr>
        <p:txBody>
          <a:bodyPr/>
          <a:lstStyle/>
          <a:p>
            <a:pPr marL="609600" indent="-609600" algn="just" eaLnBrk="1" hangingPunct="1"/>
            <a:r>
              <a:rPr lang="hr-HR" altLang="sr-Latn-RS" sz="2000">
                <a:latin typeface="Arial" panose="020B0604020202020204" pitchFamily="34" charset="0"/>
                <a:cs typeface="Arial" panose="020B0604020202020204" pitchFamily="34" charset="0"/>
              </a:rPr>
              <a:t>Proračun je temeljni akt koje donosi predstavničko tijelo jedinica lokalne samouprave (Općinsko vijeće).</a:t>
            </a: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hr-HR" altLang="sr-Latn-R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hangingPunct="1"/>
            <a:r>
              <a:rPr lang="hr-HR" altLang="sr-Latn-RS" sz="2000">
                <a:latin typeface="Arial" panose="020B0604020202020204" pitchFamily="34" charset="0"/>
                <a:cs typeface="Arial" panose="020B0604020202020204" pitchFamily="34" charset="0"/>
              </a:rPr>
              <a:t>Proračun se prema Zakonu mora donijeti najkasnije do kraja tekuće godine za iduću godinu prema prijedlogu kojeg utvrđuje načelnik i dostavlja predstavničkom tijelu do 15. studenoga tekuće godine. </a:t>
            </a:r>
          </a:p>
          <a:p>
            <a:pPr marL="609600" indent="-609600" algn="just" eaLnBrk="1" hangingPunct="1">
              <a:buFont typeface="Wingdings 2" panose="05020102010507070707" pitchFamily="18" charset="2"/>
              <a:buNone/>
            </a:pPr>
            <a:endParaRPr lang="hr-HR" altLang="sr-Latn-R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 algn="just" eaLnBrk="1" hangingPunct="1"/>
            <a:r>
              <a:rPr lang="hr-HR" altLang="sr-Latn-RS" sz="2000">
                <a:latin typeface="Arial" panose="020B0604020202020204" pitchFamily="34" charset="0"/>
                <a:cs typeface="Arial" panose="020B0604020202020204" pitchFamily="34" charset="0"/>
              </a:rPr>
              <a:t>Ako se proračun ne donese u roku obavlja se: </a:t>
            </a:r>
          </a:p>
          <a:p>
            <a:pPr marL="609600" indent="-609600" algn="just" eaLnBrk="1" hangingPunct="1">
              <a:buFont typeface="Franklin Gothic Medium" panose="020B0603020102020204" pitchFamily="34" charset="0"/>
              <a:buAutoNum type="arabicPeriod"/>
            </a:pPr>
            <a:r>
              <a:rPr lang="hr-HR" altLang="sr-Latn-RS" sz="2000">
                <a:latin typeface="Arial" panose="020B0604020202020204" pitchFamily="34" charset="0"/>
                <a:cs typeface="Arial" panose="020B0604020202020204" pitchFamily="34" charset="0"/>
              </a:rPr>
              <a:t>Privremeno financiranje (u trajanju najduže 3 mjeseca)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hr-HR" altLang="sr-Latn-RS" sz="2000">
                <a:latin typeface="Arial" panose="020B0604020202020204" pitchFamily="34" charset="0"/>
                <a:cs typeface="Arial" panose="020B0604020202020204" pitchFamily="34" charset="0"/>
              </a:rPr>
              <a:t>Raspuštanje Općinskog vijeća </a:t>
            </a:r>
          </a:p>
          <a:p>
            <a:pPr marL="609600" indent="-609600" algn="just" eaLnBrk="1" hangingPunct="1">
              <a:buFontTx/>
              <a:buAutoNum type="arabicPeriod"/>
            </a:pPr>
            <a:r>
              <a:rPr lang="hr-HR" altLang="sr-Latn-RS" sz="2000">
                <a:latin typeface="Arial" panose="020B0604020202020204" pitchFamily="34" charset="0"/>
                <a:cs typeface="Arial" panose="020B0604020202020204" pitchFamily="34" charset="0"/>
              </a:rPr>
              <a:t>Prijevremeni izbori za Općinsko vijeće </a:t>
            </a:r>
          </a:p>
        </p:txBody>
      </p:sp>
      <p:pic>
        <p:nvPicPr>
          <p:cNvPr id="22532" name="Picture 5" descr="Slikovni rezultat za grb općine kaptol">
            <a:extLst>
              <a:ext uri="{FF2B5EF4-FFF2-40B4-BE49-F238E27FC236}">
                <a16:creationId xmlns:a16="http://schemas.microsoft.com/office/drawing/2014/main" id="{8D3F45E2-90EE-46A6-B3D1-39ACEC0BA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4687D52-7C3A-46BF-8FC8-CE7991FB0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b="1">
                <a:latin typeface="Arial Black" panose="020B0A04020102020204" pitchFamily="34" charset="0"/>
              </a:rPr>
              <a:t>SADRŽAJ PRORAČUNA</a:t>
            </a:r>
            <a:r>
              <a:rPr lang="hr-HR" altLang="sr-Latn-RS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620FBB6-366A-4CEA-98AA-2C05DF11E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2420938"/>
            <a:ext cx="8686800" cy="4683125"/>
          </a:xfrm>
        </p:spPr>
        <p:txBody>
          <a:bodyPr/>
          <a:lstStyle/>
          <a:p>
            <a:pPr algn="just" eaLnBrk="1" hangingPunct="1"/>
            <a:r>
              <a:rPr lang="hr-HR" altLang="sr-Latn-RS" sz="2000" b="1" dirty="0">
                <a:latin typeface="Arial" panose="020B0604020202020204" pitchFamily="34" charset="0"/>
                <a:cs typeface="Arial" panose="020B0604020202020204" pitchFamily="34" charset="0"/>
              </a:rPr>
              <a:t>OPĆI DIO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– sastoji se od Račun prihoda i rashoda i Račun financiranja koji obuhvaćaju prihode i primitke te rashode i izdatke po vrstama</a:t>
            </a:r>
          </a:p>
          <a:p>
            <a:pPr algn="just" eaLnBrk="1" hangingPunct="1"/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hr-HR" altLang="sr-Latn-RS" sz="2000" b="1" dirty="0">
                <a:latin typeface="Arial" panose="020B0604020202020204" pitchFamily="34" charset="0"/>
                <a:cs typeface="Arial" panose="020B0604020202020204" pitchFamily="34" charset="0"/>
              </a:rPr>
              <a:t>POSEBNI DIO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– sastoji se od plana rashoda i izdataka iskazanih po glavama, unutar svake glave nalaze se programi, projekti i aktivnosti koji se planiraju financirati.</a:t>
            </a:r>
          </a:p>
          <a:p>
            <a:pPr marL="0" indent="0" algn="just" eaLnBrk="1" hangingPunct="1">
              <a:buNone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556" name="Picture 5" descr="Slikovni rezultat za grb općine kaptol">
            <a:extLst>
              <a:ext uri="{FF2B5EF4-FFF2-40B4-BE49-F238E27FC236}">
                <a16:creationId xmlns:a16="http://schemas.microsoft.com/office/drawing/2014/main" id="{C27A4623-35E7-4331-BDDE-8E53FFB09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B8C66F1-8513-4FE3-A4EA-B2C81C10C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400" b="1">
                <a:latin typeface="Arial Black" panose="020B0A04020102020204" pitchFamily="34" charset="0"/>
              </a:rPr>
              <a:t>RASHODI PRORAČUNA PO EKONOMSKOJ KLASIFIKACIJI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7071BE7-D982-4EAB-8F47-DCE763D20C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204864"/>
            <a:ext cx="7927031" cy="4248472"/>
          </a:xfrm>
        </p:spPr>
        <p:txBody>
          <a:bodyPr rtlCol="0">
            <a:normAutofit fontScale="85000" lnSpcReduction="2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3    RASHODI POSLOVANJA</a:t>
            </a: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31  Rashodi za zaposlene (plaće , doprinosi)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32  Materijalni rashodi (naknade troškovima zaposlenicima, uredski materijal, energija,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      poštanske usluge, reprezentacija, održavanje komunalne infrastrukture)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34  Financijski rashodi (bankarske usluge)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35  Subvencije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36  Pomoći dane u inozemstvo i unutar općeg proračuna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37  Naknade građanima i kućanstvima na temelju osiguranja i druge naknade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38  Ostali rashodi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4    RASHODI ZA NABAVU NEFINANCIJSKE IMOVINE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41 Rashodi za nabavu ne proizvedene dugotrajne imovine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42  Rashodi za nabavu proizvedene dugotrajne imovine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45  Dodatna ulaganja na nefinancijskoj imovini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      5    IZDACI ZA FINANCIJSKU IMOVINU I OTPLATE ZAJMOVA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1600" dirty="0">
                <a:latin typeface="Arial" panose="020B0604020202020204" pitchFamily="34" charset="0"/>
                <a:cs typeface="Arial" panose="020B0604020202020204" pitchFamily="34" charset="0"/>
              </a:rPr>
              <a:t>54  Izdaci za otplatu primljenih kredita i zajmova  </a:t>
            </a:r>
          </a:p>
          <a:p>
            <a:pPr marL="609600" indent="-609600" algn="just" eaLnBrk="1" fontAlgn="auto" hangingPunct="1">
              <a:spcAft>
                <a:spcPts val="0"/>
              </a:spcAft>
              <a:buFontTx/>
              <a:buNone/>
              <a:defRPr/>
            </a:pPr>
            <a:endParaRPr lang="hr-HR" altLang="sr-Latn-R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580" name="Picture 5" descr="Slikovni rezultat za grb općine kaptol">
            <a:extLst>
              <a:ext uri="{FF2B5EF4-FFF2-40B4-BE49-F238E27FC236}">
                <a16:creationId xmlns:a16="http://schemas.microsoft.com/office/drawing/2014/main" id="{411106E0-7F98-4010-A31A-D665F2B05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930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1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61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3036C4C2-3042-4845-A393-FE92312C0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>
                <a:latin typeface="Arial Black" panose="020B0A04020102020204" pitchFamily="34" charset="0"/>
              </a:rPr>
              <a:t>Važno je znati!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D0C4AC5-231F-413A-9441-23C2D8F426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2276475"/>
            <a:ext cx="8686800" cy="40322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Jedno od najvažnijih načela proračuna je da isti mora biti </a:t>
            </a:r>
            <a:r>
              <a:rPr lang="hr-HR" altLang="sr-Latn-RS" sz="2000" b="1" dirty="0">
                <a:latin typeface="Arial" panose="020B0604020202020204" pitchFamily="34" charset="0"/>
                <a:cs typeface="Arial" panose="020B0604020202020204" pitchFamily="34" charset="0"/>
              </a:rPr>
              <a:t>uravnotežen.</a:t>
            </a:r>
          </a:p>
          <a:p>
            <a:pPr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hr-HR" altLang="sr-Latn-R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2000" b="1" dirty="0">
                <a:latin typeface="Arial" panose="020B0604020202020204" pitchFamily="34" charset="0"/>
                <a:cs typeface="Arial" panose="020B0604020202020204" pitchFamily="34" charset="0"/>
              </a:rPr>
              <a:t>Ukupna visina planiranih prihoda mora biti istovjetna ukupnoj visini planiranih rashoda. </a:t>
            </a:r>
          </a:p>
          <a:p>
            <a:pPr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hr-HR" altLang="sr-Latn-R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Ukoliko postoji preneseni manjak ili višak prihoda i primitaka iz prethodne godine, on mora biti uključen u proračun. 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Proračun Općine Kaptol se objavljuje u Službenom glasniku ali i na web stranici (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https://www.opcina-kaptol.com/proracun.html</a:t>
            </a: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604" name="Picture 5" descr="Slikovni rezultat za grb općine kaptol">
            <a:extLst>
              <a:ext uri="{FF2B5EF4-FFF2-40B4-BE49-F238E27FC236}">
                <a16:creationId xmlns:a16="http://schemas.microsoft.com/office/drawing/2014/main" id="{00A76EC7-6E87-4D7E-89F6-BB6F8205F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8D9E955-147C-48CF-909D-AED3DED32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613" y="482600"/>
            <a:ext cx="8686800" cy="838200"/>
          </a:xfrm>
        </p:spPr>
        <p:txBody>
          <a:bodyPr/>
          <a:lstStyle/>
          <a:p>
            <a:pPr eaLnBrk="1" hangingPunct="1"/>
            <a:r>
              <a:rPr lang="hr-HR" altLang="sr-Latn-RS">
                <a:latin typeface="Arial Black" panose="020B0A04020102020204" pitchFamily="34" charset="0"/>
              </a:rPr>
              <a:t>Važno je znati!!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AA1BFD1-75E5-4B98-83A9-8AF3BC381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1412875"/>
            <a:ext cx="8686800" cy="53038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r-HR" altLang="sr-Latn-RS" sz="2000" b="1">
                <a:latin typeface="Arial Black" panose="020B0A04020102020204" pitchFamily="34" charset="0"/>
              </a:rPr>
              <a:t>PRIHODI PRORAČUNA</a:t>
            </a:r>
          </a:p>
          <a:p>
            <a:pPr eaLnBrk="1" hangingPunct="1">
              <a:buFontTx/>
              <a:buNone/>
            </a:pPr>
            <a:endParaRPr lang="hr-HR" altLang="sr-Latn-RS" sz="2000" b="1">
              <a:latin typeface="Arial Black" panose="020B0A04020102020204" pitchFamily="34" charset="0"/>
            </a:endParaRPr>
          </a:p>
          <a:p>
            <a:pPr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Nenamjenskim prihodima (porezi, ostali prihodi) moguće je financiranje sve vrsta izdataka, a u Općini Kaptol se uglavnom troše na: rashode za zaposlene, materijalne rashode općine, sufinanciranje vrtića te pokriće nedostatka komunalnih prihoda u održavanju i gradnji komunalne infrastrukture jer su rashodi za te namjene viši od prihoda koji se naplaćuju </a:t>
            </a:r>
          </a:p>
          <a:p>
            <a:pPr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Komunalni prihodi (komunalna naknada za domaćinstva i poslovne subjekte), grobna naknada, naknada za kupnju novih grobnih mjesta) služe isključivo za komunalne programe (održavanje nerazvrstanih cesta i putova, javna rasvjeta, zimska služba, gradnja kanalizacijske mreže)  </a:t>
            </a:r>
          </a:p>
          <a:p>
            <a:pPr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Komunalni doprinos – gradnja objekata i uređenje komunalne infrastrukture</a:t>
            </a:r>
          </a:p>
          <a:p>
            <a:pPr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Naknada za zadržavanje nezakonitih nekretnina – financiranje izmjena i dopuna PPUO Općine te za legalizaciju društvenih i vatrogasnih domova </a:t>
            </a:r>
          </a:p>
          <a:p>
            <a:pPr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Prihodi od prodaje nefinancijske imovine-isključivo za kapitalna ulaganja i investicije</a:t>
            </a:r>
          </a:p>
          <a:p>
            <a:pPr eaLnBrk="1" hangingPunct="1"/>
            <a:endParaRPr lang="hr-HR" altLang="sr-Latn-R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hr-HR" altLang="sr-Latn-RS" sz="2000"/>
          </a:p>
          <a:p>
            <a:pPr eaLnBrk="1" hangingPunct="1">
              <a:buFontTx/>
              <a:buNone/>
            </a:pPr>
            <a:endParaRPr lang="hr-HR" altLang="sr-Latn-RS" sz="2000"/>
          </a:p>
        </p:txBody>
      </p:sp>
      <p:pic>
        <p:nvPicPr>
          <p:cNvPr id="26628" name="Picture 5" descr="Slikovni rezultat za grb općine kaptol">
            <a:extLst>
              <a:ext uri="{FF2B5EF4-FFF2-40B4-BE49-F238E27FC236}">
                <a16:creationId xmlns:a16="http://schemas.microsoft.com/office/drawing/2014/main" id="{266C46E6-4312-4D9B-A61A-2810F4C71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2133C95-2CAD-402D-8DF7-67FCF9A22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643044"/>
            <a:ext cx="6896100" cy="1081088"/>
          </a:xfrm>
        </p:spPr>
        <p:txBody>
          <a:bodyPr/>
          <a:lstStyle/>
          <a:p>
            <a:pPr eaLnBrk="1" hangingPunct="1"/>
            <a:r>
              <a:rPr lang="hr-HR" altLang="sr-Latn-RS" dirty="0">
                <a:latin typeface="Arial Black" panose="020B0A04020102020204" pitchFamily="34" charset="0"/>
              </a:rPr>
              <a:t>Važno je znati!!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E72564A-120E-45A4-987E-E45BD0276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628775"/>
            <a:ext cx="8686800" cy="45259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Arial" panose="020B0604020202020204" pitchFamily="34" charset="0"/>
              </a:rPr>
              <a:t>RASHODI PRORAČUNA</a:t>
            </a: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buFontTx/>
              <a:buNone/>
            </a:pPr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Zadani rashodi (zakonske obveze koje JLS mora sufinancirati)</a:t>
            </a:r>
          </a:p>
          <a:p>
            <a:pPr algn="just" eaLnBrk="1" hangingPunct="1">
              <a:buFontTx/>
              <a:buNone/>
            </a:pPr>
            <a:endParaRPr lang="hr-HR" altLang="sr-Latn-R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Predškolski odgoj, osnovno školsko obrazovanje, protupožarna zaštita, izrada prostornih planova, održavanje objekata i uređaja komunalne infrastrukture, gradnja objekata i uređenje komunalne infrastrukture, crveni kiž, civilna zaštita plaće i materijalni rashodi tijela JLS, otplate kredita…</a:t>
            </a:r>
          </a:p>
          <a:p>
            <a:pPr algn="just" eaLnBrk="1" hangingPunct="1">
              <a:buFontTx/>
              <a:buNone/>
            </a:pPr>
            <a:endParaRPr lang="hr-HR" altLang="sr-Latn-R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buFontTx/>
              <a:buNone/>
            </a:pPr>
            <a:endParaRPr lang="hr-HR" altLang="sr-Latn-RS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/>
            <a:r>
              <a:rPr lang="hr-HR" altLang="sr-Latn-RS" sz="1800">
                <a:latin typeface="Arial" panose="020B0604020202020204" pitchFamily="34" charset="0"/>
                <a:cs typeface="Arial" panose="020B0604020202020204" pitchFamily="34" charset="0"/>
              </a:rPr>
              <a:t>Fakultativni rashodi – osiguravanje dodatnih standarda u javnim potrebama.  Redovan rad udruga u kulturi, manifestacije, sport, socijalni programi, zdravstvena zaštita, srednjoškolsko i visoko obrazovanje.</a:t>
            </a:r>
          </a:p>
        </p:txBody>
      </p:sp>
      <p:pic>
        <p:nvPicPr>
          <p:cNvPr id="27652" name="Picture 5" descr="Slikovni rezultat za grb općine kaptol">
            <a:extLst>
              <a:ext uri="{FF2B5EF4-FFF2-40B4-BE49-F238E27FC236}">
                <a16:creationId xmlns:a16="http://schemas.microsoft.com/office/drawing/2014/main" id="{C004FFAA-243D-4755-8F25-FBE339E31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96F7066-F89B-4DCB-9186-E9585AA6E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altLang="sr-Latn-RS" sz="2800" b="1">
                <a:latin typeface="Arial Black" panose="020B0A04020102020204" pitchFamily="34" charset="0"/>
              </a:rPr>
              <a:t>DA LI SE PRORAČUN MOŽE</a:t>
            </a:r>
            <a:r>
              <a:rPr lang="hr-HR" altLang="sr-Latn-RS" b="1">
                <a:latin typeface="Arial Black" panose="020B0A04020102020204" pitchFamily="34" charset="0"/>
              </a:rPr>
              <a:t> </a:t>
            </a:r>
            <a:r>
              <a:rPr lang="hr-HR" altLang="sr-Latn-RS" sz="2800" b="1">
                <a:latin typeface="Arial Black" panose="020B0A04020102020204" pitchFamily="34" charset="0"/>
              </a:rPr>
              <a:t>MIJENJATI 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FEE867B-4522-447B-9E92-BECD1FDEB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2205038"/>
            <a:ext cx="8785225" cy="4525962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Proračun nije “statičan” akt već se sukladno Zakonu može mijenjati tijekom proračunske godine –”rebalansom” .Procedura Izmjena i dopuna Proračuna istovjetna je proceduri njegova donošenja: “rebalans” predlaže načelnik, a donosi ga, odnosno usvaja Općinsko vijeće.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hr-HR" altLang="sr-Latn-R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hr-HR" altLang="sr-Latn-RS" sz="2000" dirty="0">
                <a:latin typeface="Arial" panose="020B0604020202020204" pitchFamily="34" charset="0"/>
                <a:cs typeface="Arial" panose="020B0604020202020204" pitchFamily="34" charset="0"/>
              </a:rPr>
              <a:t>Tijekom proračunske godine može doći do povećanja rashoda i/ili izdataka, odnosno, smanjenja prihoda i/ili primitaka zbog nastanka novih obveza za Proračun ili promjene gospodarskih kretanja. Općinski načelnik u takvim slučajevima dužan je obustaviti izvršavanje pojedinih rashoda i /ili izdataka.</a:t>
            </a:r>
          </a:p>
        </p:txBody>
      </p:sp>
      <p:pic>
        <p:nvPicPr>
          <p:cNvPr id="28676" name="Picture 5" descr="Slikovni rezultat za grb općine kaptol">
            <a:extLst>
              <a:ext uri="{FF2B5EF4-FFF2-40B4-BE49-F238E27FC236}">
                <a16:creationId xmlns:a16="http://schemas.microsoft.com/office/drawing/2014/main" id="{88DBECD1-0702-4E01-97ED-EEE06E2B3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5" t="12669" r="35455" b="13832"/>
          <a:stretch>
            <a:fillRect/>
          </a:stretch>
        </p:blipFill>
        <p:spPr bwMode="auto">
          <a:xfrm>
            <a:off x="7667625" y="188913"/>
            <a:ext cx="1476375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allAtOnce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3076</TotalTime>
  <Words>1702</Words>
  <Application>Microsoft Office PowerPoint</Application>
  <PresentationFormat>Prikaz na zaslonu (4:3)</PresentationFormat>
  <Paragraphs>302</Paragraphs>
  <Slides>20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9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30" baseType="lpstr">
      <vt:lpstr>Arial</vt:lpstr>
      <vt:lpstr>Arial Black</vt:lpstr>
      <vt:lpstr>Calibri</vt:lpstr>
      <vt:lpstr>Franklin Gothic Medium</vt:lpstr>
      <vt:lpstr>Times New Roman</vt:lpstr>
      <vt:lpstr>Trebuchet MS</vt:lpstr>
      <vt:lpstr>Tw Cen MT</vt:lpstr>
      <vt:lpstr>Wingdings</vt:lpstr>
      <vt:lpstr>Wingdings 2</vt:lpstr>
      <vt:lpstr>Berlin</vt:lpstr>
      <vt:lpstr>  Općina Kaptol  vodič  za građane  </vt:lpstr>
      <vt:lpstr>ŠTO JE PRORAČUN?</vt:lpstr>
      <vt:lpstr>KAKO SE PRORAČUN DONOSI?</vt:lpstr>
      <vt:lpstr>SADRŽAJ PRORAČUNA </vt:lpstr>
      <vt:lpstr>RASHODI PRORAČUNA PO EKONOMSKOJ KLASIFIKACIJI</vt:lpstr>
      <vt:lpstr>Važno je znati!</vt:lpstr>
      <vt:lpstr>Važno je znati!!</vt:lpstr>
      <vt:lpstr>Važno je znati!!</vt:lpstr>
      <vt:lpstr>DA LI SE PRORAČUN MOŽE MIJENJATI ?</vt:lpstr>
      <vt:lpstr>KAKO SE OPĆINA MOŽE ZADUŽIVATI?</vt:lpstr>
      <vt:lpstr>STRUKTURA PRIHODA</vt:lpstr>
      <vt:lpstr>STRUKTURA RASHODA</vt:lpstr>
      <vt:lpstr>SMJERNICE I OBRAZLOŽENJE UZ PRORAČUN ZA 2026. GODINU </vt:lpstr>
      <vt:lpstr>PowerPoint prezentacija</vt:lpstr>
      <vt:lpstr>PowerPoint prezentacija</vt:lpstr>
      <vt:lpstr>PRORAČUNSKI PROGRAMI  DJELATNOSTI I TROŠKOVI </vt:lpstr>
      <vt:lpstr>PowerPoint prezentacija</vt:lpstr>
      <vt:lpstr>PowerPoint prezentacija</vt:lpstr>
      <vt:lpstr>PRORAČUNSKI PROGRAMI  DJELATNOSTI I TROŠKOVI  </vt:lpstr>
      <vt:lpstr>Važni kontakti i korisne informacije: </vt:lpstr>
    </vt:vector>
  </TitlesOfParts>
  <Company>Opcina Legrad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Vodič za građane</dc:title>
  <dc:creator>Josip Soudek</dc:creator>
  <cp:lastModifiedBy>Općina Kaptol 1</cp:lastModifiedBy>
  <cp:revision>92</cp:revision>
  <dcterms:created xsi:type="dcterms:W3CDTF">2016-11-28T07:05:10Z</dcterms:created>
  <dcterms:modified xsi:type="dcterms:W3CDTF">2025-12-22T13:32:19Z</dcterms:modified>
</cp:coreProperties>
</file>